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5" r:id="rId1"/>
  </p:sldMasterIdLst>
  <p:notesMasterIdLst>
    <p:notesMasterId r:id="rId31"/>
  </p:notesMasterIdLst>
  <p:handoutMasterIdLst>
    <p:handoutMasterId r:id="rId32"/>
  </p:handoutMasterIdLst>
  <p:sldIdLst>
    <p:sldId id="256" r:id="rId2"/>
    <p:sldId id="257" r:id="rId3"/>
    <p:sldId id="258" r:id="rId4"/>
    <p:sldId id="260" r:id="rId5"/>
    <p:sldId id="262" r:id="rId6"/>
    <p:sldId id="261" r:id="rId7"/>
    <p:sldId id="265" r:id="rId8"/>
    <p:sldId id="267" r:id="rId9"/>
    <p:sldId id="266" r:id="rId10"/>
    <p:sldId id="264" r:id="rId11"/>
    <p:sldId id="269" r:id="rId12"/>
    <p:sldId id="271" r:id="rId13"/>
    <p:sldId id="270" r:id="rId14"/>
    <p:sldId id="273" r:id="rId15"/>
    <p:sldId id="274" r:id="rId16"/>
    <p:sldId id="275" r:id="rId17"/>
    <p:sldId id="277" r:id="rId18"/>
    <p:sldId id="278" r:id="rId19"/>
    <p:sldId id="272" r:id="rId20"/>
    <p:sldId id="279" r:id="rId21"/>
    <p:sldId id="280" r:id="rId22"/>
    <p:sldId id="281" r:id="rId23"/>
    <p:sldId id="282" r:id="rId24"/>
    <p:sldId id="283" r:id="rId25"/>
    <p:sldId id="284" r:id="rId26"/>
    <p:sldId id="286" r:id="rId27"/>
    <p:sldId id="287" r:id="rId28"/>
    <p:sldId id="288" r:id="rId29"/>
    <p:sldId id="289" r:id="rId30"/>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3" autoAdjust="0"/>
    <p:restoredTop sz="77698" autoAdjust="0"/>
  </p:normalViewPr>
  <p:slideViewPr>
    <p:cSldViewPr snapToGrid="0" snapToObjects="1">
      <p:cViewPr varScale="1">
        <p:scale>
          <a:sx n="58" d="100"/>
          <a:sy n="58" d="100"/>
        </p:scale>
        <p:origin x="160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52FEAD-0655-084E-A268-7C499F3D79CB}" type="datetimeFigureOut">
              <a:rPr kumimoji="1" lang="zh-CN" altLang="en-US" smtClean="0"/>
              <a:t>2013/11/19 Tuesday</a:t>
            </a:fld>
            <a:endParaRPr kumimoji="1"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D4B5EB-32C3-1D4A-8158-01537648A04C}" type="slidenum">
              <a:rPr kumimoji="1" lang="zh-CN" altLang="en-US" smtClean="0"/>
              <a:t>‹#›</a:t>
            </a:fld>
            <a:endParaRPr kumimoji="1" lang="zh-CN" altLang="en-US"/>
          </a:p>
        </p:txBody>
      </p:sp>
    </p:spTree>
    <p:extLst>
      <p:ext uri="{BB962C8B-B14F-4D97-AF65-F5344CB8AC3E}">
        <p14:creationId xmlns:p14="http://schemas.microsoft.com/office/powerpoint/2010/main" val="20870618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8C9F5-93B5-494D-B024-956FE268A462}" type="datetimeFigureOut">
              <a:rPr kumimoji="1" lang="zh-CN" altLang="en-US" smtClean="0"/>
              <a:t>2013/11/19 Tuesday</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4ADF2F-6697-B54F-9B96-B2A54BB4D994}" type="slidenum">
              <a:rPr kumimoji="1" lang="zh-CN" altLang="en-US" smtClean="0"/>
              <a:t>‹#›</a:t>
            </a:fld>
            <a:endParaRPr kumimoji="1" lang="zh-CN" altLang="en-US"/>
          </a:p>
        </p:txBody>
      </p:sp>
    </p:spTree>
    <p:extLst>
      <p:ext uri="{BB962C8B-B14F-4D97-AF65-F5344CB8AC3E}">
        <p14:creationId xmlns:p14="http://schemas.microsoft.com/office/powerpoint/2010/main" val="4881741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Plasmon</a:t>
            </a:r>
            <a:r>
              <a:rPr kumimoji="1" lang="zh-CN" altLang="en-US" dirty="0" smtClean="0"/>
              <a:t>的理论在好几十年前就提出了，然而近些年又在实验中获得广泛关注。一方面是直到最近科学家才能制备高质量可控的纳米结构，另一方面也是传统</a:t>
            </a:r>
            <a:r>
              <a:rPr kumimoji="1" lang="en-US" altLang="zh-CN" dirty="0" smtClean="0"/>
              <a:t>electronics,</a:t>
            </a:r>
            <a:r>
              <a:rPr kumimoji="1" lang="zh-CN" altLang="en-US" dirty="0" smtClean="0"/>
              <a:t>有其</a:t>
            </a:r>
            <a:r>
              <a:rPr kumimoji="1" lang="en-US" altLang="zh-CN" dirty="0" smtClean="0"/>
              <a:t>interconnect</a:t>
            </a:r>
            <a:r>
              <a:rPr kumimoji="1" lang="zh-CN" altLang="en-US" dirty="0" smtClean="0"/>
              <a:t>逐渐遇到瓶颈，传统基于</a:t>
            </a:r>
            <a:r>
              <a:rPr kumimoji="1" lang="en-US" altLang="zh-CN" dirty="0" smtClean="0"/>
              <a:t>bulk</a:t>
            </a:r>
            <a:r>
              <a:rPr kumimoji="1" lang="zh-CN" altLang="en-US" dirty="0" smtClean="0"/>
              <a:t>的</a:t>
            </a:r>
            <a:r>
              <a:rPr kumimoji="1" lang="en-US" altLang="zh-CN" dirty="0" smtClean="0"/>
              <a:t>photonics</a:t>
            </a:r>
            <a:r>
              <a:rPr kumimoji="1" lang="zh-CN" altLang="en-US" dirty="0" smtClean="0"/>
              <a:t>又不利于和</a:t>
            </a:r>
            <a:r>
              <a:rPr kumimoji="1" lang="en-US" altLang="zh-CN" dirty="0" smtClean="0"/>
              <a:t>electronics</a:t>
            </a:r>
            <a:r>
              <a:rPr kumimoji="1" lang="zh-CN" altLang="en-US" dirty="0" smtClean="0"/>
              <a:t>兼容。</a:t>
            </a:r>
            <a:endParaRPr kumimoji="1" lang="en-US" altLang="zh-CN" dirty="0" smtClean="0"/>
          </a:p>
          <a:p>
            <a:r>
              <a:rPr kumimoji="1" lang="zh-CN" altLang="en-US" dirty="0" smtClean="0"/>
              <a:t>传统电子电路操控电子，随着电路</a:t>
            </a:r>
            <a:r>
              <a:rPr kumimoji="1" lang="en-US" altLang="zh-CN" dirty="0" smtClean="0"/>
              <a:t>scaling</a:t>
            </a:r>
            <a:r>
              <a:rPr kumimoji="1" lang="zh-CN" altLang="en-US" dirty="0" smtClean="0"/>
              <a:t>，互连的</a:t>
            </a:r>
            <a:r>
              <a:rPr kumimoji="1" lang="en-US" altLang="zh-CN" dirty="0" smtClean="0"/>
              <a:t>RC</a:t>
            </a:r>
            <a:r>
              <a:rPr kumimoji="1" lang="zh-CN" altLang="en-US" dirty="0" smtClean="0"/>
              <a:t>延迟变得显著，使得时钟频率难以提高</a:t>
            </a:r>
            <a:endParaRPr kumimoji="1" lang="en-US" altLang="zh-CN" dirty="0" smtClean="0"/>
          </a:p>
          <a:p>
            <a:r>
              <a:rPr kumimoji="1" lang="zh-CN" altLang="en-US" dirty="0" smtClean="0"/>
              <a:t>传统光子学的线路虽然传输速度快，但是光纤体积巨大，难以和电路兼容</a:t>
            </a:r>
            <a:endParaRPr kumimoji="1" lang="en-US" altLang="zh-CN" dirty="0" smtClean="0"/>
          </a:p>
          <a:p>
            <a:r>
              <a:rPr kumimoji="1" lang="zh-CN" altLang="en-US" dirty="0" smtClean="0"/>
              <a:t>所以想到结合两者，即用</a:t>
            </a:r>
            <a:r>
              <a:rPr kumimoji="1" lang="en-US" altLang="zh-CN" dirty="0" err="1" smtClean="0"/>
              <a:t>plasmon</a:t>
            </a:r>
            <a:r>
              <a:rPr kumimoji="1" lang="zh-CN" altLang="en-US" dirty="0" smtClean="0"/>
              <a:t>来完成</a:t>
            </a:r>
            <a:r>
              <a:rPr kumimoji="1" lang="en-US" altLang="zh-CN" dirty="0" err="1" smtClean="0"/>
              <a:t>scaling+speed</a:t>
            </a:r>
            <a:endParaRPr kumimoji="1" lang="zh-CN" altLang="en-US" dirty="0"/>
          </a:p>
        </p:txBody>
      </p:sp>
      <p:sp>
        <p:nvSpPr>
          <p:cNvPr id="4" name="幻灯片编号占位符 3"/>
          <p:cNvSpPr>
            <a:spLocks noGrp="1"/>
          </p:cNvSpPr>
          <p:nvPr>
            <p:ph type="sldNum" sz="quarter" idx="10"/>
          </p:nvPr>
        </p:nvSpPr>
        <p:spPr/>
        <p:txBody>
          <a:bodyPr/>
          <a:lstStyle/>
          <a:p>
            <a:fld id="{634ADF2F-6697-B54F-9B96-B2A54BB4D994}" type="slidenum">
              <a:rPr kumimoji="1" lang="zh-CN" altLang="en-US" smtClean="0"/>
              <a:t>3</a:t>
            </a:fld>
            <a:endParaRPr kumimoji="1" lang="zh-CN" altLang="en-US"/>
          </a:p>
        </p:txBody>
      </p:sp>
    </p:spTree>
    <p:extLst>
      <p:ext uri="{BB962C8B-B14F-4D97-AF65-F5344CB8AC3E}">
        <p14:creationId xmlns:p14="http://schemas.microsoft.com/office/powerpoint/2010/main" val="1353057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smtClean="0"/>
          </a:p>
          <a:p>
            <a:r>
              <a:rPr kumimoji="1" lang="zh-CN" altLang="en-US" dirty="0" smtClean="0"/>
              <a:t>这是其中最传统的一种，还有染料敏化杂化电池，量子点电池，有机电池</a:t>
            </a:r>
            <a:endParaRPr kumimoji="1" lang="zh-CN" altLang="en-US" dirty="0"/>
          </a:p>
        </p:txBody>
      </p:sp>
      <p:sp>
        <p:nvSpPr>
          <p:cNvPr id="4" name="幻灯片编号占位符 3"/>
          <p:cNvSpPr>
            <a:spLocks noGrp="1"/>
          </p:cNvSpPr>
          <p:nvPr>
            <p:ph type="sldNum" sz="quarter" idx="10"/>
          </p:nvPr>
        </p:nvSpPr>
        <p:spPr/>
        <p:txBody>
          <a:bodyPr/>
          <a:lstStyle/>
          <a:p>
            <a:fld id="{634ADF2F-6697-B54F-9B96-B2A54BB4D994}" type="slidenum">
              <a:rPr kumimoji="1" lang="zh-CN" altLang="en-US" smtClean="0"/>
              <a:t>13</a:t>
            </a:fld>
            <a:endParaRPr kumimoji="1" lang="zh-CN" altLang="en-US"/>
          </a:p>
        </p:txBody>
      </p:sp>
    </p:spTree>
    <p:extLst>
      <p:ext uri="{BB962C8B-B14F-4D97-AF65-F5344CB8AC3E}">
        <p14:creationId xmlns:p14="http://schemas.microsoft.com/office/powerpoint/2010/main" val="3765089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buFont typeface="Arial" pitchFamily="34" charset="0"/>
              <a:buChar char="•"/>
            </a:pPr>
            <a:r>
              <a:rPr lang="en-US" altLang="zh-CN" dirty="0" smtClean="0"/>
              <a:t>Lower material costs</a:t>
            </a:r>
          </a:p>
          <a:p>
            <a:pPr marL="285750" indent="-285750">
              <a:buFont typeface="Arial" pitchFamily="34" charset="0"/>
              <a:buChar char="•"/>
            </a:pPr>
            <a:r>
              <a:rPr lang="en-US" altLang="zh-CN" dirty="0" smtClean="0"/>
              <a:t>Increase open-circuit voltage </a:t>
            </a:r>
          </a:p>
          <a:p>
            <a:pPr marL="285750" indent="-285750">
              <a:buFont typeface="Arial" pitchFamily="34" charset="0"/>
              <a:buChar char="•"/>
            </a:pPr>
            <a:r>
              <a:rPr lang="en-US" altLang="zh-CN" dirty="0" smtClean="0"/>
              <a:t>Reduce carrier recombination – allowing for the use of materials with low diffusion lengths (polycrystalline semiconductors, quantum-dot layers, organic semiconductors)</a:t>
            </a:r>
          </a:p>
          <a:p>
            <a:endParaRPr kumimoji="1" lang="zh-CN" altLang="en-US" dirty="0"/>
          </a:p>
        </p:txBody>
      </p:sp>
      <p:sp>
        <p:nvSpPr>
          <p:cNvPr id="4" name="幻灯片编号占位符 3"/>
          <p:cNvSpPr>
            <a:spLocks noGrp="1"/>
          </p:cNvSpPr>
          <p:nvPr>
            <p:ph type="sldNum" sz="quarter" idx="10"/>
          </p:nvPr>
        </p:nvSpPr>
        <p:spPr/>
        <p:txBody>
          <a:bodyPr/>
          <a:lstStyle/>
          <a:p>
            <a:fld id="{634ADF2F-6697-B54F-9B96-B2A54BB4D994}" type="slidenum">
              <a:rPr kumimoji="1" lang="zh-CN" altLang="en-US" smtClean="0"/>
              <a:t>15</a:t>
            </a:fld>
            <a:endParaRPr kumimoji="1" lang="zh-CN" altLang="en-US"/>
          </a:p>
        </p:txBody>
      </p:sp>
    </p:spTree>
    <p:extLst>
      <p:ext uri="{BB962C8B-B14F-4D97-AF65-F5344CB8AC3E}">
        <p14:creationId xmlns:p14="http://schemas.microsoft.com/office/powerpoint/2010/main" val="2637277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buFont typeface="Arial" pitchFamily="34" charset="0"/>
              <a:buChar char="•"/>
            </a:pPr>
            <a:r>
              <a:rPr lang="en-US" altLang="zh-CN" dirty="0" smtClean="0"/>
              <a:t>Lower material costs</a:t>
            </a:r>
          </a:p>
          <a:p>
            <a:pPr marL="285750" indent="-285750">
              <a:buFont typeface="Arial" pitchFamily="34" charset="0"/>
              <a:buChar char="•"/>
            </a:pPr>
            <a:r>
              <a:rPr lang="en-US" altLang="zh-CN" dirty="0" smtClean="0"/>
              <a:t>Increase open-circuit voltage </a:t>
            </a:r>
          </a:p>
          <a:p>
            <a:pPr marL="285750" indent="-285750">
              <a:buFont typeface="Arial" pitchFamily="34" charset="0"/>
              <a:buChar char="•"/>
            </a:pPr>
            <a:r>
              <a:rPr lang="en-US" altLang="zh-CN" dirty="0" smtClean="0"/>
              <a:t>Reduce carrier recombination – allowing for the use of materials with low diffusion lengths (polycrystalline semiconductors, quantum-dot layers, organic semiconductors)</a:t>
            </a:r>
          </a:p>
          <a:p>
            <a:pPr marL="285750" indent="-285750">
              <a:buFont typeface="Arial" pitchFamily="34" charset="0"/>
              <a:buChar char="•"/>
            </a:pPr>
            <a:r>
              <a:rPr lang="en-US" altLang="zh-CN" dirty="0" smtClean="0"/>
              <a:t>The exact</a:t>
            </a:r>
            <a:r>
              <a:rPr lang="en-US" altLang="zh-CN" baseline="0" dirty="0" smtClean="0"/>
              <a:t> mechanisms are still open to debate as of 2010.</a:t>
            </a:r>
          </a:p>
          <a:p>
            <a:pPr marL="285750" indent="-285750">
              <a:buFont typeface="Arial" pitchFamily="34" charset="0"/>
              <a:buChar char="•"/>
            </a:pPr>
            <a:r>
              <a:rPr lang="en-US" altLang="zh-CN" baseline="0" dirty="0" smtClean="0"/>
              <a:t>Smaller structures can couple light better. </a:t>
            </a: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634ADF2F-6697-B54F-9B96-B2A54BB4D994}" type="slidenum">
              <a:rPr kumimoji="1" lang="zh-CN" altLang="en-US" smtClean="0"/>
              <a:t>16</a:t>
            </a:fld>
            <a:endParaRPr kumimoji="1" lang="zh-CN" altLang="en-US"/>
          </a:p>
        </p:txBody>
      </p:sp>
    </p:spTree>
    <p:extLst>
      <p:ext uri="{BB962C8B-B14F-4D97-AF65-F5344CB8AC3E}">
        <p14:creationId xmlns:p14="http://schemas.microsoft.com/office/powerpoint/2010/main" val="1899386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Down</a:t>
            </a:r>
            <a:r>
              <a:rPr kumimoji="1" lang="en-US" altLang="zh-CN" baseline="0" dirty="0" smtClean="0"/>
              <a:t> left: for previous page, broader scattering rage when particles are embedded in Si or Si-N-composite//</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zh-CN" baseline="0" dirty="0" smtClean="0"/>
              <a:t>Useful for short carrier diffusion lengths (</a:t>
            </a:r>
            <a:r>
              <a:rPr lang="en-US" altLang="zh-CN" sz="1200" kern="1200" dirty="0" smtClean="0">
                <a:solidFill>
                  <a:schemeClr val="tx1"/>
                </a:solidFill>
                <a:effectLst/>
                <a:latin typeface="+mn-lt"/>
                <a:ea typeface="+mn-ea"/>
                <a:cs typeface="+mn-cs"/>
              </a:rPr>
              <a:t>he absorption rate in the semiconductor must be larger than the reciprocal of the typical </a:t>
            </a:r>
            <a:r>
              <a:rPr lang="en-US" altLang="zh-CN" sz="1200" kern="1200" dirty="0" err="1" smtClean="0">
                <a:solidFill>
                  <a:schemeClr val="tx1"/>
                </a:solidFill>
                <a:effectLst/>
                <a:latin typeface="+mn-lt"/>
                <a:ea typeface="+mn-ea"/>
                <a:cs typeface="+mn-cs"/>
              </a:rPr>
              <a:t>plasmon</a:t>
            </a:r>
            <a:r>
              <a:rPr lang="en-US" altLang="zh-CN" sz="1200" kern="1200" dirty="0" smtClean="0">
                <a:solidFill>
                  <a:schemeClr val="tx1"/>
                </a:solidFill>
                <a:effectLst/>
                <a:latin typeface="+mn-lt"/>
                <a:ea typeface="+mn-ea"/>
                <a:cs typeface="+mn-cs"/>
              </a:rPr>
              <a:t> decay time</a:t>
            </a:r>
            <a:r>
              <a:rPr kumimoji="1" lang="en-US" altLang="zh-CN" baseline="0" dirty="0" smtClean="0"/>
              <a:t>)</a:t>
            </a:r>
          </a:p>
          <a:p>
            <a:endParaRPr kumimoji="1" lang="zh-CN" altLang="en-US" dirty="0"/>
          </a:p>
        </p:txBody>
      </p:sp>
      <p:sp>
        <p:nvSpPr>
          <p:cNvPr id="4" name="幻灯片编号占位符 3"/>
          <p:cNvSpPr>
            <a:spLocks noGrp="1"/>
          </p:cNvSpPr>
          <p:nvPr>
            <p:ph type="sldNum" sz="quarter" idx="10"/>
          </p:nvPr>
        </p:nvSpPr>
        <p:spPr/>
        <p:txBody>
          <a:bodyPr/>
          <a:lstStyle/>
          <a:p>
            <a:fld id="{634ADF2F-6697-B54F-9B96-B2A54BB4D994}" type="slidenum">
              <a:rPr kumimoji="1" lang="zh-CN" altLang="en-US" smtClean="0"/>
              <a:t>17</a:t>
            </a:fld>
            <a:endParaRPr kumimoji="1" lang="zh-CN" altLang="en-US"/>
          </a:p>
        </p:txBody>
      </p:sp>
    </p:spTree>
    <p:extLst>
      <p:ext uri="{BB962C8B-B14F-4D97-AF65-F5344CB8AC3E}">
        <p14:creationId xmlns:p14="http://schemas.microsoft.com/office/powerpoint/2010/main" val="1300304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buFont typeface="Arial" pitchFamily="34" charset="0"/>
              <a:buChar char="•"/>
            </a:pPr>
            <a:r>
              <a:rPr lang="en-US" altLang="zh-CN" dirty="0" smtClean="0"/>
              <a:t>Lower material costs</a:t>
            </a:r>
          </a:p>
          <a:p>
            <a:pPr marL="285750" indent="-285750">
              <a:buFont typeface="Arial" pitchFamily="34" charset="0"/>
              <a:buChar char="•"/>
            </a:pPr>
            <a:r>
              <a:rPr lang="en-US" altLang="zh-CN" dirty="0" smtClean="0"/>
              <a:t>Increase open-circuit voltage </a:t>
            </a:r>
          </a:p>
          <a:p>
            <a:pPr marL="285750" indent="-285750">
              <a:buFont typeface="Arial" pitchFamily="34" charset="0"/>
              <a:buChar char="•"/>
            </a:pPr>
            <a:r>
              <a:rPr lang="en-US" altLang="zh-CN" dirty="0" smtClean="0"/>
              <a:t>Reduce carrier recombination – allowing for the use of materials with low diffusion lengths (polycrystalline semiconductors, quantum-dot layers, organic semiconductors)</a:t>
            </a:r>
          </a:p>
          <a:p>
            <a:endParaRPr kumimoji="1" lang="zh-CN" altLang="en-US" dirty="0"/>
          </a:p>
        </p:txBody>
      </p:sp>
      <p:sp>
        <p:nvSpPr>
          <p:cNvPr id="4" name="幻灯片编号占位符 3"/>
          <p:cNvSpPr>
            <a:spLocks noGrp="1"/>
          </p:cNvSpPr>
          <p:nvPr>
            <p:ph type="sldNum" sz="quarter" idx="10"/>
          </p:nvPr>
        </p:nvSpPr>
        <p:spPr/>
        <p:txBody>
          <a:bodyPr/>
          <a:lstStyle/>
          <a:p>
            <a:fld id="{634ADF2F-6697-B54F-9B96-B2A54BB4D994}" type="slidenum">
              <a:rPr kumimoji="1" lang="zh-CN" altLang="en-US" smtClean="0"/>
              <a:t>18</a:t>
            </a:fld>
            <a:endParaRPr kumimoji="1" lang="zh-CN" altLang="en-US"/>
          </a:p>
        </p:txBody>
      </p:sp>
    </p:spTree>
    <p:extLst>
      <p:ext uri="{BB962C8B-B14F-4D97-AF65-F5344CB8AC3E}">
        <p14:creationId xmlns:p14="http://schemas.microsoft.com/office/powerpoint/2010/main" val="99397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Vf</a:t>
            </a:r>
            <a:r>
              <a:rPr lang="en-US" altLang="zh-CN" dirty="0" smtClean="0"/>
              <a:t>=10 6</a:t>
            </a:r>
          </a:p>
          <a:p>
            <a:r>
              <a:rPr lang="en-US" altLang="zh-CN" dirty="0" smtClean="0"/>
              <a:t>1+2/</a:t>
            </a:r>
            <a:endParaRPr lang="zh-CN" altLang="en-US" dirty="0"/>
          </a:p>
        </p:txBody>
      </p:sp>
      <p:sp>
        <p:nvSpPr>
          <p:cNvPr id="4" name="灯片编号占位符 3"/>
          <p:cNvSpPr>
            <a:spLocks noGrp="1"/>
          </p:cNvSpPr>
          <p:nvPr>
            <p:ph type="sldNum" sz="quarter" idx="10"/>
          </p:nvPr>
        </p:nvSpPr>
        <p:spPr/>
        <p:txBody>
          <a:bodyPr/>
          <a:lstStyle/>
          <a:p>
            <a:fld id="{634ADF2F-6697-B54F-9B96-B2A54BB4D994}" type="slidenum">
              <a:rPr kumimoji="1" lang="zh-CN" altLang="en-US" smtClean="0"/>
              <a:t>22</a:t>
            </a:fld>
            <a:endParaRPr kumimoji="1" lang="zh-CN" altLang="en-US"/>
          </a:p>
        </p:txBody>
      </p:sp>
    </p:spTree>
    <p:extLst>
      <p:ext uri="{BB962C8B-B14F-4D97-AF65-F5344CB8AC3E}">
        <p14:creationId xmlns:p14="http://schemas.microsoft.com/office/powerpoint/2010/main" val="874818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Because interaction of light with </a:t>
            </a:r>
            <a:r>
              <a:rPr lang="en-US" altLang="zh-CN" sz="1200" kern="1200" dirty="0" err="1" smtClean="0">
                <a:solidFill>
                  <a:schemeClr val="tx1"/>
                </a:solidFill>
                <a:effectLst/>
                <a:latin typeface="+mn-lt"/>
                <a:ea typeface="+mn-ea"/>
                <a:cs typeface="+mn-cs"/>
              </a:rPr>
              <a:t>graphene</a:t>
            </a:r>
            <a:r>
              <a:rPr lang="en-US" altLang="zh-CN" sz="1200" kern="1200" dirty="0" smtClean="0">
                <a:solidFill>
                  <a:schemeClr val="tx1"/>
                </a:solidFill>
                <a:effectLst/>
                <a:latin typeface="+mn-lt"/>
                <a:ea typeface="+mn-ea"/>
                <a:cs typeface="+mn-cs"/>
              </a:rPr>
              <a:t> is determined by the local electromagnetic fields (induced on the </a:t>
            </a:r>
            <a:r>
              <a:rPr lang="en-US" altLang="zh-CN" sz="1200" kern="1200" dirty="0" err="1" smtClean="0">
                <a:solidFill>
                  <a:schemeClr val="tx1"/>
                </a:solidFill>
                <a:effectLst/>
                <a:latin typeface="+mn-lt"/>
                <a:ea typeface="+mn-ea"/>
                <a:cs typeface="+mn-cs"/>
              </a:rPr>
              <a:t>graphene</a:t>
            </a:r>
            <a:r>
              <a:rPr lang="en-US" altLang="zh-CN" sz="1200" kern="1200" dirty="0" smtClean="0">
                <a:solidFill>
                  <a:schemeClr val="tx1"/>
                </a:solidFill>
                <a:effectLst/>
                <a:latin typeface="+mn-lt"/>
                <a:ea typeface="+mn-ea"/>
                <a:cs typeface="+mn-cs"/>
              </a:rPr>
              <a:t> sheet), this interaction can effectively be increased by placing metal nanostructures close to the </a:t>
            </a:r>
            <a:r>
              <a:rPr lang="en-US" altLang="zh-CN" sz="1200" kern="1200" dirty="0" err="1" smtClean="0">
                <a:solidFill>
                  <a:schemeClr val="tx1"/>
                </a:solidFill>
                <a:effectLst/>
                <a:latin typeface="+mn-lt"/>
                <a:ea typeface="+mn-ea"/>
                <a:cs typeface="+mn-cs"/>
              </a:rPr>
              <a:t>graphene</a:t>
            </a:r>
            <a:r>
              <a:rPr lang="en-US" altLang="zh-CN"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First</a:t>
            </a:r>
            <a:r>
              <a:rPr lang="en-US" altLang="zh-CN" sz="1200" kern="1200" baseline="0" dirty="0" smtClean="0">
                <a:solidFill>
                  <a:schemeClr val="tx1"/>
                </a:solidFill>
                <a:effectLst/>
                <a:latin typeface="+mn-lt"/>
                <a:ea typeface="+mn-ea"/>
                <a:cs typeface="+mn-cs"/>
              </a:rPr>
              <a:t> row: </a:t>
            </a:r>
            <a:r>
              <a:rPr lang="en-US" altLang="zh-CN" sz="1200" kern="1200" baseline="0" dirty="0" err="1" smtClean="0">
                <a:solidFill>
                  <a:schemeClr val="tx1"/>
                </a:solidFill>
                <a:effectLst/>
                <a:latin typeface="+mn-lt"/>
                <a:ea typeface="+mn-ea"/>
                <a:cs typeface="+mn-cs"/>
              </a:rPr>
              <a:t>lamda</a:t>
            </a:r>
            <a:r>
              <a:rPr lang="en-US" altLang="zh-CN" sz="1200" kern="1200" baseline="0" dirty="0" smtClean="0">
                <a:solidFill>
                  <a:schemeClr val="tx1"/>
                </a:solidFill>
                <a:effectLst/>
                <a:latin typeface="+mn-lt"/>
                <a:ea typeface="+mn-ea"/>
                <a:cs typeface="+mn-cs"/>
              </a:rPr>
              <a:t> = 633 nm</a:t>
            </a:r>
            <a:endParaRPr lang="en-US" altLang="zh-CN" dirty="0" smtClean="0"/>
          </a:p>
        </p:txBody>
      </p:sp>
      <p:sp>
        <p:nvSpPr>
          <p:cNvPr id="4" name="幻灯片编号占位符 3"/>
          <p:cNvSpPr>
            <a:spLocks noGrp="1"/>
          </p:cNvSpPr>
          <p:nvPr>
            <p:ph type="sldNum" sz="quarter" idx="10"/>
          </p:nvPr>
        </p:nvSpPr>
        <p:spPr/>
        <p:txBody>
          <a:bodyPr/>
          <a:lstStyle/>
          <a:p>
            <a:fld id="{634ADF2F-6697-B54F-9B96-B2A54BB4D994}" type="slidenum">
              <a:rPr kumimoji="1" lang="zh-CN" altLang="en-US" smtClean="0"/>
              <a:t>24</a:t>
            </a:fld>
            <a:endParaRPr kumimoji="1" lang="zh-CN" altLang="en-US"/>
          </a:p>
        </p:txBody>
      </p:sp>
    </p:spTree>
    <p:extLst>
      <p:ext uri="{BB962C8B-B14F-4D97-AF65-F5344CB8AC3E}">
        <p14:creationId xmlns:p14="http://schemas.microsoft.com/office/powerpoint/2010/main" val="163684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2D atomic smooth surface, known</a:t>
            </a:r>
            <a:r>
              <a:rPr kumimoji="1" lang="en-US" altLang="zh-CN" baseline="0" dirty="0" smtClean="0"/>
              <a:t> Raman spectroscopy, </a:t>
            </a:r>
          </a:p>
          <a:p>
            <a:r>
              <a:rPr kumimoji="1" lang="en-US" altLang="zh-CN" baseline="0" dirty="0" smtClean="0"/>
              <a:t>EM picture vs. CM picture for SERS</a:t>
            </a:r>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634ADF2F-6697-B54F-9B96-B2A54BB4D994}" type="slidenum">
              <a:rPr kumimoji="1" lang="zh-CN" altLang="en-US" smtClean="0"/>
              <a:t>25</a:t>
            </a:fld>
            <a:endParaRPr kumimoji="1" lang="zh-CN" altLang="en-US"/>
          </a:p>
        </p:txBody>
      </p:sp>
    </p:spTree>
    <p:extLst>
      <p:ext uri="{BB962C8B-B14F-4D97-AF65-F5344CB8AC3E}">
        <p14:creationId xmlns:p14="http://schemas.microsoft.com/office/powerpoint/2010/main" val="1344385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kumimoji="1" lang="en-US" altLang="zh-CN" dirty="0" smtClean="0"/>
              <a:t>Enhanced electrical</a:t>
            </a:r>
            <a:r>
              <a:rPr kumimoji="1" lang="en-US" altLang="zh-CN" baseline="0" dirty="0" smtClean="0"/>
              <a:t> field</a:t>
            </a:r>
          </a:p>
          <a:p>
            <a:pPr marL="228600" indent="-228600">
              <a:buAutoNum type="arabicPeriod"/>
            </a:pPr>
            <a:r>
              <a:rPr kumimoji="1" lang="en-US" altLang="zh-CN" baseline="0" dirty="0" smtClean="0"/>
              <a:t>Nonlocal hot electrons </a:t>
            </a:r>
            <a:r>
              <a:rPr kumimoji="1" lang="en-US" altLang="zh-CN" baseline="0" dirty="0" err="1" smtClean="0"/>
              <a:t>seperated</a:t>
            </a:r>
            <a:r>
              <a:rPr kumimoji="1" lang="en-US" altLang="zh-CN" baseline="0" dirty="0" smtClean="0"/>
              <a:t> by metallic contacts built-in electric field</a:t>
            </a:r>
          </a:p>
          <a:p>
            <a:endParaRPr kumimoji="1" lang="zh-CN" altLang="en-US" dirty="0"/>
          </a:p>
        </p:txBody>
      </p:sp>
      <p:sp>
        <p:nvSpPr>
          <p:cNvPr id="4" name="幻灯片编号占位符 3"/>
          <p:cNvSpPr>
            <a:spLocks noGrp="1"/>
          </p:cNvSpPr>
          <p:nvPr>
            <p:ph type="sldNum" sz="quarter" idx="10"/>
          </p:nvPr>
        </p:nvSpPr>
        <p:spPr/>
        <p:txBody>
          <a:bodyPr/>
          <a:lstStyle/>
          <a:p>
            <a:fld id="{634ADF2F-6697-B54F-9B96-B2A54BB4D994}" type="slidenum">
              <a:rPr kumimoji="1" lang="zh-CN" altLang="en-US" smtClean="0"/>
              <a:t>26</a:t>
            </a:fld>
            <a:endParaRPr kumimoji="1" lang="zh-CN" altLang="en-US"/>
          </a:p>
        </p:txBody>
      </p:sp>
    </p:spTree>
    <p:extLst>
      <p:ext uri="{BB962C8B-B14F-4D97-AF65-F5344CB8AC3E}">
        <p14:creationId xmlns:p14="http://schemas.microsoft.com/office/powerpoint/2010/main" val="3635430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Both field</a:t>
            </a:r>
            <a:r>
              <a:rPr kumimoji="1" lang="en-US" altLang="zh-CN" baseline="0" dirty="0" smtClean="0"/>
              <a:t> enhancement and hot electron effect</a:t>
            </a:r>
            <a:endParaRPr kumimoji="1" lang="zh-CN" altLang="en-US" dirty="0"/>
          </a:p>
        </p:txBody>
      </p:sp>
      <p:sp>
        <p:nvSpPr>
          <p:cNvPr id="4" name="幻灯片编号占位符 3"/>
          <p:cNvSpPr>
            <a:spLocks noGrp="1"/>
          </p:cNvSpPr>
          <p:nvPr>
            <p:ph type="sldNum" sz="quarter" idx="10"/>
          </p:nvPr>
        </p:nvSpPr>
        <p:spPr/>
        <p:txBody>
          <a:bodyPr/>
          <a:lstStyle/>
          <a:p>
            <a:fld id="{8D95FCDA-735B-9743-A4AB-CE932AE8DE07}" type="slidenum">
              <a:rPr kumimoji="1" lang="zh-CN" altLang="en-US" smtClean="0"/>
              <a:t>27</a:t>
            </a:fld>
            <a:endParaRPr kumimoji="1" lang="zh-CN" altLang="en-US"/>
          </a:p>
        </p:txBody>
      </p:sp>
    </p:spTree>
    <p:extLst>
      <p:ext uri="{BB962C8B-B14F-4D97-AF65-F5344CB8AC3E}">
        <p14:creationId xmlns:p14="http://schemas.microsoft.com/office/powerpoint/2010/main" val="1588015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b="0" dirty="0" err="1" smtClean="0"/>
              <a:t>Plasmonic</a:t>
            </a:r>
            <a:r>
              <a:rPr lang="en-US" altLang="zh-CN" sz="1200" b="0" dirty="0" smtClean="0"/>
              <a:t> </a:t>
            </a:r>
            <a:r>
              <a:rPr lang="en-US" altLang="zh-CN" sz="1200" b="0" dirty="0" err="1" smtClean="0"/>
              <a:t>curcuits</a:t>
            </a:r>
            <a:r>
              <a:rPr lang="en-US" altLang="zh-CN" sz="1200" b="0" dirty="0" smtClean="0"/>
              <a:t> offer the potential to carry optical signals and electric currents through the same thin metal circuitry, thereby creating the ability to combine the superior technical advantages of photonics and electronics on the same chip</a:t>
            </a:r>
            <a:endParaRPr lang="zh-CN" altLang="en-US" sz="1200" b="0" dirty="0" smtClean="0"/>
          </a:p>
          <a:p>
            <a:endParaRPr kumimoji="1" lang="zh-CN" altLang="en-US" b="0" dirty="0"/>
          </a:p>
        </p:txBody>
      </p:sp>
      <p:sp>
        <p:nvSpPr>
          <p:cNvPr id="4" name="幻灯片编号占位符 3"/>
          <p:cNvSpPr>
            <a:spLocks noGrp="1"/>
          </p:cNvSpPr>
          <p:nvPr>
            <p:ph type="sldNum" sz="quarter" idx="10"/>
          </p:nvPr>
        </p:nvSpPr>
        <p:spPr/>
        <p:txBody>
          <a:bodyPr/>
          <a:lstStyle/>
          <a:p>
            <a:fld id="{634ADF2F-6697-B54F-9B96-B2A54BB4D994}" type="slidenum">
              <a:rPr kumimoji="1" lang="zh-CN" altLang="en-US" smtClean="0"/>
              <a:t>4</a:t>
            </a:fld>
            <a:endParaRPr kumimoji="1" lang="zh-CN" altLang="en-US"/>
          </a:p>
        </p:txBody>
      </p:sp>
    </p:spTree>
    <p:extLst>
      <p:ext uri="{BB962C8B-B14F-4D97-AF65-F5344CB8AC3E}">
        <p14:creationId xmlns:p14="http://schemas.microsoft.com/office/powerpoint/2010/main" val="1520137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dirty="0" smtClean="0"/>
              <a:t>Surface </a:t>
            </a:r>
            <a:r>
              <a:rPr lang="en-US" altLang="zh-CN" sz="1200" dirty="0" err="1" smtClean="0"/>
              <a:t>plasmons</a:t>
            </a:r>
            <a:r>
              <a:rPr lang="en-US" altLang="zh-CN" sz="1200" dirty="0" smtClean="0"/>
              <a:t> are bound to the metallic surface with exponentially decaying fields in both neighboring media. The decay length is on the order of 10nm, which provides the possibility of localization and the guiding of light in </a:t>
            </a:r>
            <a:r>
              <a:rPr lang="en-US" altLang="zh-CN" sz="1200" dirty="0" err="1" smtClean="0"/>
              <a:t>subwavelength</a:t>
            </a:r>
            <a:r>
              <a:rPr lang="en-US" altLang="zh-CN" sz="1200" dirty="0" smtClean="0"/>
              <a:t> metallic structures.</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dirty="0" smtClean="0">
                <a:solidFill>
                  <a:schemeClr val="bg1"/>
                </a:solidFill>
              </a:rPr>
              <a:t>a 250-nm-wide Ag strip guide</a:t>
            </a:r>
          </a:p>
          <a:p>
            <a:r>
              <a:rPr lang="en-US" altLang="zh-CN" b="0" dirty="0" smtClean="0"/>
              <a:t>a quarter circle with a 5-μm radius</a:t>
            </a:r>
          </a:p>
          <a:p>
            <a:r>
              <a:rPr lang="en-US" altLang="zh-CN" b="0" dirty="0" smtClean="0"/>
              <a:t>the transmission length through the coupler is 4.0 </a:t>
            </a:r>
            <a:r>
              <a:rPr lang="en-US" altLang="zh-CN" b="0" dirty="0" err="1" smtClean="0"/>
              <a:t>μm</a:t>
            </a:r>
            <a:endParaRPr lang="en-US" altLang="zh-CN" b="0" dirty="0" smtClean="0"/>
          </a:p>
          <a:p>
            <a:r>
              <a:rPr lang="en-US" altLang="zh-CN" b="0" dirty="0" smtClean="0"/>
              <a:t>focused SPs propagate along the guide, where they partially penetrate into the 100-nm-wide bifurcation at the end, thus overcoming the diffraction limit of conventional optics</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sz="1200" dirty="0" smtClean="0"/>
          </a:p>
          <a:p>
            <a:endParaRPr kumimoji="1" lang="zh-CN" altLang="en-US" dirty="0"/>
          </a:p>
        </p:txBody>
      </p:sp>
      <p:sp>
        <p:nvSpPr>
          <p:cNvPr id="4" name="幻灯片编号占位符 3"/>
          <p:cNvSpPr>
            <a:spLocks noGrp="1"/>
          </p:cNvSpPr>
          <p:nvPr>
            <p:ph type="sldNum" sz="quarter" idx="10"/>
          </p:nvPr>
        </p:nvSpPr>
        <p:spPr/>
        <p:txBody>
          <a:bodyPr/>
          <a:lstStyle/>
          <a:p>
            <a:fld id="{634ADF2F-6697-B54F-9B96-B2A54BB4D994}" type="slidenum">
              <a:rPr kumimoji="1" lang="zh-CN" altLang="en-US" smtClean="0"/>
              <a:t>5</a:t>
            </a:fld>
            <a:endParaRPr kumimoji="1" lang="zh-CN" altLang="en-US"/>
          </a:p>
        </p:txBody>
      </p:sp>
    </p:spTree>
    <p:extLst>
      <p:ext uri="{BB962C8B-B14F-4D97-AF65-F5344CB8AC3E}">
        <p14:creationId xmlns:p14="http://schemas.microsoft.com/office/powerpoint/2010/main" val="34526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(A)Propagates</a:t>
            </a:r>
            <a:r>
              <a:rPr lang="en-US" altLang="zh-CN" sz="1200" kern="1200" baseline="0" dirty="0" smtClean="0">
                <a:solidFill>
                  <a:schemeClr val="tx1"/>
                </a:solidFill>
                <a:effectLst/>
                <a:latin typeface="+mn-lt"/>
                <a:ea typeface="+mn-ea"/>
                <a:cs typeface="+mn-cs"/>
              </a:rPr>
              <a:t> in the z direction</a:t>
            </a:r>
            <a:endParaRPr lang="en-US" altLang="zh-CN"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waveguide structure is not uniform across its width where the size of the metal dots is reduced from 80 to 50nm at the edges. This has the effect of confining the energy more intently to the middle of the guide @ 1500</a:t>
            </a:r>
            <a:r>
              <a:rPr lang="en-US" altLang="zh-CN" sz="1200" kern="1200" baseline="0" dirty="0" smtClean="0">
                <a:solidFill>
                  <a:schemeClr val="tx1"/>
                </a:solidFill>
                <a:effectLst/>
                <a:latin typeface="+mn-lt"/>
                <a:ea typeface="+mn-ea"/>
                <a:cs typeface="+mn-cs"/>
              </a:rPr>
              <a:t> nm wavelength</a:t>
            </a:r>
            <a:endParaRPr lang="en-US" altLang="zh-CN"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(B)</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R-</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dirty="0" smtClean="0"/>
              <a:t>The major features of </a:t>
            </a:r>
            <a:r>
              <a:rPr lang="en-US" altLang="zh-CN" sz="1200" dirty="0" err="1" smtClean="0"/>
              <a:t>plasmons</a:t>
            </a:r>
            <a:r>
              <a:rPr lang="en-US" altLang="zh-CN" sz="1200" dirty="0" smtClean="0"/>
              <a:t> in V grooves include a combination of strong localization, single-mode operation, the possibility of nearly 100% transmission through sharp bends, and a high tolerance to structural imperfections.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Trade-off</a:t>
            </a:r>
            <a:r>
              <a:rPr lang="en-US" altLang="zh-CN" baseline="0" dirty="0" smtClean="0"/>
              <a:t> between propagation length and mode size(confinement).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634ADF2F-6697-B54F-9B96-B2A54BB4D994}" type="slidenum">
              <a:rPr kumimoji="1" lang="zh-CN" altLang="en-US" smtClean="0"/>
              <a:t>6</a:t>
            </a:fld>
            <a:endParaRPr kumimoji="1" lang="zh-CN" altLang="en-US"/>
          </a:p>
        </p:txBody>
      </p:sp>
    </p:spTree>
    <p:extLst>
      <p:ext uri="{BB962C8B-B14F-4D97-AF65-F5344CB8AC3E}">
        <p14:creationId xmlns:p14="http://schemas.microsoft.com/office/powerpoint/2010/main" val="168638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as-collected transmission spectra for selected </a:t>
            </a:r>
            <a:r>
              <a:rPr lang="en-US" altLang="zh-CN" sz="1200" i="1" kern="1200" dirty="0" smtClean="0">
                <a:solidFill>
                  <a:schemeClr val="tx1"/>
                </a:solidFill>
                <a:effectLst/>
                <a:latin typeface="+mn-lt"/>
                <a:ea typeface="+mn-ea"/>
                <a:cs typeface="+mn-cs"/>
              </a:rPr>
              <a:t>N</a:t>
            </a:r>
            <a:r>
              <a:rPr lang="en-US" altLang="zh-CN" sz="1200" kern="1200" dirty="0" smtClean="0">
                <a:solidFill>
                  <a:schemeClr val="tx1"/>
                </a:solidFill>
                <a:effectLst/>
                <a:latin typeface="+mn-lt"/>
                <a:ea typeface="+mn-ea"/>
                <a:cs typeface="+mn-cs"/>
              </a:rPr>
              <a:t>; (e) corresponding per-hole transmission coefficient </a:t>
            </a:r>
            <a:r>
              <a:rPr lang="en-US" altLang="zh-CN" sz="1200" i="1" kern="1200" dirty="0" smtClean="0">
                <a:solidFill>
                  <a:schemeClr val="tx1"/>
                </a:solidFill>
                <a:effectLst/>
                <a:latin typeface="+mn-lt"/>
                <a:ea typeface="+mn-ea"/>
                <a:cs typeface="+mn-cs"/>
              </a:rPr>
              <a:t>TR</a:t>
            </a:r>
            <a:r>
              <a:rPr lang="en-US" altLang="zh-CN" sz="1200" kern="1200" dirty="0" smtClean="0">
                <a:solidFill>
                  <a:schemeClr val="tx1"/>
                </a:solidFill>
                <a:effectLst/>
                <a:latin typeface="+mn-lt"/>
                <a:ea typeface="+mn-ea"/>
                <a:cs typeface="+mn-cs"/>
              </a:rPr>
              <a:t>,</a:t>
            </a:r>
            <a:r>
              <a:rPr lang="en-US" altLang="zh-CN" sz="1200" i="1" kern="1200" dirty="0" smtClean="0">
                <a:solidFill>
                  <a:schemeClr val="tx1"/>
                </a:solidFill>
                <a:effectLst/>
                <a:latin typeface="+mn-lt"/>
                <a:ea typeface="+mn-ea"/>
                <a:cs typeface="+mn-cs"/>
              </a:rPr>
              <a:t>N</a:t>
            </a:r>
            <a:r>
              <a:rPr lang="en-US" altLang="zh-CN" sz="1200" kern="1200" dirty="0" smtClean="0">
                <a:solidFill>
                  <a:schemeClr val="tx1"/>
                </a:solidFill>
                <a:effectLst/>
                <a:latin typeface="+mn-lt"/>
                <a:ea typeface="+mn-ea"/>
                <a:cs typeface="+mn-cs"/>
              </a:rPr>
              <a:t>(</a:t>
            </a:r>
            <a:r>
              <a:rPr lang="en-US" altLang="zh-CN" sz="1200" kern="1200" dirty="0" err="1" smtClean="0">
                <a:solidFill>
                  <a:schemeClr val="tx1"/>
                </a:solidFill>
                <a:effectLst/>
                <a:latin typeface="+mn-lt"/>
                <a:ea typeface="+mn-ea"/>
                <a:cs typeface="+mn-cs"/>
              </a:rPr>
              <a:t>λ</a:t>
            </a:r>
            <a:r>
              <a:rPr lang="en-US" altLang="zh-CN" sz="1200" kern="1200" dirty="0" smtClean="0">
                <a:solidFill>
                  <a:schemeClr val="tx1"/>
                </a:solidFill>
                <a:effectLst/>
                <a:latin typeface="+mn-lt"/>
                <a:ea typeface="+mn-ea"/>
                <a:cs typeface="+mn-cs"/>
              </a:rPr>
              <a:t>) for selected </a:t>
            </a:r>
            <a:r>
              <a:rPr lang="en-US" altLang="zh-CN" sz="1200" i="1" kern="1200" dirty="0" smtClean="0">
                <a:solidFill>
                  <a:schemeClr val="tx1"/>
                </a:solidFill>
                <a:effectLst/>
                <a:latin typeface="+mn-lt"/>
                <a:ea typeface="+mn-ea"/>
                <a:cs typeface="+mn-cs"/>
              </a:rPr>
              <a:t>N</a:t>
            </a:r>
            <a:r>
              <a:rPr lang="en-US" altLang="zh-CN"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dirty="0" smtClean="0"/>
          </a:p>
          <a:p>
            <a:r>
              <a:rPr lang="en-US" altLang="zh-CN" dirty="0" smtClean="0"/>
              <a:t>The optical transmission of a </a:t>
            </a:r>
            <a:r>
              <a:rPr lang="en-US" altLang="zh-CN" dirty="0" err="1" smtClean="0"/>
              <a:t>subwavelength</a:t>
            </a:r>
            <a:r>
              <a:rPr lang="en-US" altLang="zh-CN" dirty="0" smtClean="0"/>
              <a:t> aperture in a metal film is enhanced when it is placed in a periodic array, or when it is surrounded by a periodic corrugation on its illuminated surface.</a:t>
            </a:r>
          </a:p>
          <a:p>
            <a:endParaRPr lang="en-US" altLang="zh-CN" dirty="0" smtClean="0"/>
          </a:p>
          <a:p>
            <a:endParaRPr lang="en-US" altLang="zh-CN" dirty="0" smtClean="0"/>
          </a:p>
          <a:p>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634ADF2F-6697-B54F-9B96-B2A54BB4D994}" type="slidenum">
              <a:rPr kumimoji="1" lang="zh-CN" altLang="en-US" smtClean="0"/>
              <a:t>7</a:t>
            </a:fld>
            <a:endParaRPr kumimoji="1" lang="zh-CN" altLang="en-US"/>
          </a:p>
        </p:txBody>
      </p:sp>
    </p:spTree>
    <p:extLst>
      <p:ext uri="{BB962C8B-B14F-4D97-AF65-F5344CB8AC3E}">
        <p14:creationId xmlns:p14="http://schemas.microsoft.com/office/powerpoint/2010/main" val="1922707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in which the angular divergence of the beam is +- 3 degree</a:t>
            </a:r>
            <a:endParaRPr lang="en-US" altLang="zh-CN" dirty="0" smtClean="0"/>
          </a:p>
        </p:txBody>
      </p:sp>
      <p:sp>
        <p:nvSpPr>
          <p:cNvPr id="4" name="幻灯片编号占位符 3"/>
          <p:cNvSpPr>
            <a:spLocks noGrp="1"/>
          </p:cNvSpPr>
          <p:nvPr>
            <p:ph type="sldNum" sz="quarter" idx="10"/>
          </p:nvPr>
        </p:nvSpPr>
        <p:spPr/>
        <p:txBody>
          <a:bodyPr/>
          <a:lstStyle/>
          <a:p>
            <a:fld id="{634ADF2F-6697-B54F-9B96-B2A54BB4D994}" type="slidenum">
              <a:rPr kumimoji="1" lang="zh-CN" altLang="en-US" smtClean="0"/>
              <a:t>8</a:t>
            </a:fld>
            <a:endParaRPr kumimoji="1" lang="zh-CN" altLang="en-US"/>
          </a:p>
        </p:txBody>
      </p:sp>
    </p:spTree>
    <p:extLst>
      <p:ext uri="{BB962C8B-B14F-4D97-AF65-F5344CB8AC3E}">
        <p14:creationId xmlns:p14="http://schemas.microsoft.com/office/powerpoint/2010/main" val="2771922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kumimoji="1" lang="en-US" altLang="zh-CN" dirty="0" smtClean="0"/>
              <a:t>If we can have negative index</a:t>
            </a:r>
            <a:r>
              <a:rPr kumimoji="1" lang="en-US" altLang="zh-CN" baseline="0" dirty="0" smtClean="0"/>
              <a:t> materials~</a:t>
            </a:r>
          </a:p>
          <a:p>
            <a:pPr marL="228600" indent="-228600">
              <a:buAutoNum type="arabicPeriod"/>
            </a:pPr>
            <a:r>
              <a:rPr kumimoji="1" lang="en-US" altLang="zh-CN" baseline="0" dirty="0" smtClean="0"/>
              <a:t>The exact physics is not quite understood</a:t>
            </a:r>
          </a:p>
          <a:p>
            <a:pPr marL="228600" indent="-228600">
              <a:buAutoNum type="arabicPeriod"/>
            </a:pPr>
            <a:endParaRPr kumimoji="1" lang="zh-CN" altLang="en-US" dirty="0"/>
          </a:p>
        </p:txBody>
      </p:sp>
      <p:sp>
        <p:nvSpPr>
          <p:cNvPr id="4" name="幻灯片编号占位符 3"/>
          <p:cNvSpPr>
            <a:spLocks noGrp="1"/>
          </p:cNvSpPr>
          <p:nvPr>
            <p:ph type="sldNum" sz="quarter" idx="10"/>
          </p:nvPr>
        </p:nvSpPr>
        <p:spPr/>
        <p:txBody>
          <a:bodyPr/>
          <a:lstStyle/>
          <a:p>
            <a:fld id="{634ADF2F-6697-B54F-9B96-B2A54BB4D994}" type="slidenum">
              <a:rPr kumimoji="1" lang="zh-CN" altLang="en-US" smtClean="0"/>
              <a:t>9</a:t>
            </a:fld>
            <a:endParaRPr kumimoji="1" lang="zh-CN" altLang="en-US"/>
          </a:p>
        </p:txBody>
      </p:sp>
    </p:spTree>
    <p:extLst>
      <p:ext uri="{BB962C8B-B14F-4D97-AF65-F5344CB8AC3E}">
        <p14:creationId xmlns:p14="http://schemas.microsoft.com/office/powerpoint/2010/main" val="950237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recombination rates, </a:t>
            </a:r>
            <a:r>
              <a:rPr lang="en-US" altLang="zh-CN" sz="1200" kern="1200" dirty="0" err="1" smtClean="0">
                <a:solidFill>
                  <a:schemeClr val="tx1"/>
                </a:solidFill>
                <a:effectLst/>
                <a:latin typeface="+mn-lt"/>
                <a:ea typeface="+mn-ea"/>
                <a:cs typeface="+mn-cs"/>
              </a:rPr>
              <a:t>k_rad</a:t>
            </a:r>
            <a:r>
              <a:rPr lang="en-US" altLang="zh-CN" sz="1200" kern="1200" baseline="0" dirty="0" smtClean="0">
                <a:solidFill>
                  <a:schemeClr val="tx1"/>
                </a:solidFill>
                <a:effectLst/>
                <a:latin typeface="+mn-lt"/>
                <a:ea typeface="+mn-ea"/>
                <a:cs typeface="+mn-cs"/>
              </a:rPr>
              <a:t> &amp; </a:t>
            </a:r>
            <a:r>
              <a:rPr lang="en-US" altLang="zh-CN" sz="1200" kern="1200" baseline="0" dirty="0" err="1" smtClean="0">
                <a:solidFill>
                  <a:schemeClr val="tx1"/>
                </a:solidFill>
                <a:effectLst/>
                <a:latin typeface="+mn-lt"/>
                <a:ea typeface="+mn-ea"/>
                <a:cs typeface="+mn-cs"/>
              </a:rPr>
              <a:t>k_non</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and when the </a:t>
            </a:r>
            <a:r>
              <a:rPr lang="en-US" altLang="zh-CN" sz="1200" kern="1200" dirty="0" err="1" smtClean="0">
                <a:solidFill>
                  <a:schemeClr val="tx1"/>
                </a:solidFill>
                <a:effectLst/>
                <a:latin typeface="+mn-lt"/>
                <a:ea typeface="+mn-ea"/>
                <a:cs typeface="+mn-cs"/>
              </a:rPr>
              <a:t>bandgap</a:t>
            </a:r>
            <a:r>
              <a:rPr lang="en-US" altLang="zh-CN" sz="1200" kern="1200" dirty="0" smtClean="0">
                <a:solidFill>
                  <a:schemeClr val="tx1"/>
                </a:solidFill>
                <a:effectLst/>
                <a:latin typeface="+mn-lt"/>
                <a:ea typeface="+mn-ea"/>
                <a:cs typeface="+mn-cs"/>
              </a:rPr>
              <a:t> energy of </a:t>
            </a:r>
            <a:r>
              <a:rPr lang="en-US" altLang="zh-CN" sz="1200" kern="1200" dirty="0" err="1" smtClean="0">
                <a:solidFill>
                  <a:schemeClr val="tx1"/>
                </a:solidFill>
                <a:effectLst/>
                <a:latin typeface="+mn-lt"/>
                <a:ea typeface="+mn-ea"/>
                <a:cs typeface="+mn-cs"/>
              </a:rPr>
              <a:t>InGaN</a:t>
            </a:r>
            <a:r>
              <a:rPr lang="en-US" altLang="zh-CN" sz="1200" kern="1200" dirty="0" smtClean="0">
                <a:solidFill>
                  <a:schemeClr val="tx1"/>
                </a:solidFill>
                <a:effectLst/>
                <a:latin typeface="+mn-lt"/>
                <a:ea typeface="+mn-ea"/>
                <a:cs typeface="+mn-cs"/>
              </a:rPr>
              <a:t> active layer is close to the electron vibration energy of SP at the metal-semiconductor surface, then the QW energy can transfer to the SP.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This enhancement of the emission rates and intensities results from the efficient energy transfer from electron-hole pair recombination in the QW to electron vibrations of SPs at the metal-coated surface of the semi- conductor </a:t>
            </a:r>
            <a:r>
              <a:rPr lang="en-US" altLang="zh-CN" sz="1200" kern="1200" dirty="0" err="1" smtClean="0">
                <a:solidFill>
                  <a:schemeClr val="tx1"/>
                </a:solidFill>
                <a:effectLst/>
                <a:latin typeface="+mn-lt"/>
                <a:ea typeface="+mn-ea"/>
                <a:cs typeface="+mn-cs"/>
              </a:rPr>
              <a:t>heterostructure</a:t>
            </a:r>
            <a:r>
              <a:rPr lang="en-US" altLang="zh-CN" sz="1200" kern="1200" dirty="0" smtClean="0">
                <a:solidFill>
                  <a:schemeClr val="tx1"/>
                </a:solidFill>
                <a:effectLst/>
                <a:latin typeface="+mn-lt"/>
                <a:ea typeface="+mn-ea"/>
                <a:cs typeface="+mn-cs"/>
              </a:rPr>
              <a:t>. This QW-SP coupling is expected to lead to a new class of super bright and high-speed LEDs that offer realistic alternatives to conventional fluorescent tubes. </a:t>
            </a: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634ADF2F-6697-B54F-9B96-B2A54BB4D994}" type="slidenum">
              <a:rPr kumimoji="1" lang="zh-CN" altLang="en-US" smtClean="0"/>
              <a:t>10</a:t>
            </a:fld>
            <a:endParaRPr kumimoji="1" lang="zh-CN" altLang="en-US"/>
          </a:p>
        </p:txBody>
      </p:sp>
    </p:spTree>
    <p:extLst>
      <p:ext uri="{BB962C8B-B14F-4D97-AF65-F5344CB8AC3E}">
        <p14:creationId xmlns:p14="http://schemas.microsoft.com/office/powerpoint/2010/main" val="304066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dirty="0" smtClean="0"/>
              <a:t>The addition of a </a:t>
            </a:r>
            <a:r>
              <a:rPr lang="en-US" altLang="zh-CN" sz="1200" dirty="0" err="1" smtClean="0"/>
              <a:t>nanopatterned</a:t>
            </a:r>
            <a:r>
              <a:rPr lang="en-US" altLang="zh-CN" sz="1200" dirty="0" smtClean="0"/>
              <a:t> dielectric </a:t>
            </a:r>
            <a:r>
              <a:rPr lang="en-US" altLang="zh-CN" sz="1200" dirty="0" err="1" smtClean="0"/>
              <a:t>overlayer</a:t>
            </a:r>
            <a:r>
              <a:rPr lang="en-US" altLang="zh-CN" sz="1200" dirty="0" smtClean="0"/>
              <a:t> to the cathode of top-emitting OLEDs should increase light emission from these structures by two order of magnitude over a similar planar structure. The dielectric layer acts to couple the surface </a:t>
            </a:r>
            <a:r>
              <a:rPr lang="en-US" altLang="zh-CN" sz="1200" dirty="0" err="1" smtClean="0"/>
              <a:t>plasmon-polariton</a:t>
            </a:r>
            <a:r>
              <a:rPr lang="en-US" altLang="zh-CN" sz="1200" dirty="0" smtClean="0"/>
              <a:t> modes on the two metal surfaces, whereas its corrugated morphology allows the modes to scatter to light.</a:t>
            </a:r>
          </a:p>
        </p:txBody>
      </p:sp>
      <p:sp>
        <p:nvSpPr>
          <p:cNvPr id="4" name="幻灯片编号占位符 3"/>
          <p:cNvSpPr>
            <a:spLocks noGrp="1"/>
          </p:cNvSpPr>
          <p:nvPr>
            <p:ph type="sldNum" sz="quarter" idx="10"/>
          </p:nvPr>
        </p:nvSpPr>
        <p:spPr/>
        <p:txBody>
          <a:bodyPr/>
          <a:lstStyle/>
          <a:p>
            <a:fld id="{634ADF2F-6697-B54F-9B96-B2A54BB4D994}" type="slidenum">
              <a:rPr kumimoji="1" lang="zh-CN" altLang="en-US" smtClean="0"/>
              <a:t>11</a:t>
            </a:fld>
            <a:endParaRPr kumimoji="1" lang="zh-CN" altLang="en-US"/>
          </a:p>
        </p:txBody>
      </p:sp>
    </p:spTree>
    <p:extLst>
      <p:ext uri="{BB962C8B-B14F-4D97-AF65-F5344CB8AC3E}">
        <p14:creationId xmlns:p14="http://schemas.microsoft.com/office/powerpoint/2010/main" val="28886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2362200" y="4038600"/>
            <a:ext cx="6477000" cy="1828800"/>
          </a:xfrm>
        </p:spPr>
        <p:txBody>
          <a:bodyPr anchor="b"/>
          <a:lstStyle>
            <a:lvl1pPr>
              <a:defRPr cap="all" baseline="0"/>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r>
              <a:rPr kumimoji="1" lang="en-US" altLang="zh-CN" smtClean="0"/>
              <a:t>2013-11-19</a:t>
            </a:r>
            <a:endParaRPr kumimoji="1" lang="zh-CN" altLang="en-US"/>
          </a:p>
        </p:txBody>
      </p:sp>
      <p:sp>
        <p:nvSpPr>
          <p:cNvPr id="17" name="页脚占位符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kumimoji="1" lang="en-US" altLang="zh-CN" smtClean="0"/>
              <a:t>Surface Physics Group Presentation - Fall, 2013, Peking University</a:t>
            </a:r>
            <a:endParaRPr kumimoji="1" lang="zh-CN" altLang="en-US"/>
          </a:p>
        </p:txBody>
      </p:sp>
      <p:sp>
        <p:nvSpPr>
          <p:cNvPr id="29" name="幻灯片编号占位符 28"/>
          <p:cNvSpPr>
            <a:spLocks noGrp="1"/>
          </p:cNvSpPr>
          <p:nvPr>
            <p:ph type="sldNum" sz="quarter" idx="12"/>
          </p:nvPr>
        </p:nvSpPr>
        <p:spPr>
          <a:xfrm>
            <a:off x="8001000" y="228600"/>
            <a:ext cx="838200" cy="381000"/>
          </a:xfrm>
        </p:spPr>
        <p:txBody>
          <a:bodyPr/>
          <a:lstStyle>
            <a:lvl1pPr>
              <a:defRPr>
                <a:solidFill>
                  <a:schemeClr val="tx2"/>
                </a:solidFill>
              </a:defRPr>
            </a:lvl1pPr>
          </a:lstStyle>
          <a:p>
            <a:fld id="{D2E57653-3E58-4892-A7ED-712530ACC680}"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本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二级</a:t>
            </a:r>
          </a:p>
          <a:p>
            <a:pPr lvl="2" eaLnBrk="1" latinLnBrk="0" hangingPunct="1"/>
            <a:r>
              <a:rPr lang="zh-CN" altLang="en-US" smtClean="0"/>
              <a:t>三级</a:t>
            </a:r>
          </a:p>
          <a:p>
            <a:pPr lvl="3" eaLnBrk="1" latinLnBrk="0" hangingPunct="1"/>
            <a:r>
              <a:rPr lang="zh-CN" altLang="en-US" smtClean="0"/>
              <a:t>四级</a:t>
            </a:r>
          </a:p>
          <a:p>
            <a:pPr lvl="4" eaLnBrk="1" latinLnBrk="0" hangingPunct="1"/>
            <a:r>
              <a:rPr lang="zh-CN" altLang="en-US" smtClean="0"/>
              <a:t>五级</a:t>
            </a:r>
            <a:endParaRPr kumimoji="0" lang="en-US"/>
          </a:p>
        </p:txBody>
      </p:sp>
      <p:sp>
        <p:nvSpPr>
          <p:cNvPr id="4" name="日期占位符 3"/>
          <p:cNvSpPr>
            <a:spLocks noGrp="1"/>
          </p:cNvSpPr>
          <p:nvPr>
            <p:ph type="dt" sz="half" idx="10"/>
          </p:nvPr>
        </p:nvSpPr>
        <p:spPr/>
        <p:txBody>
          <a:bodyPr/>
          <a:lstStyle>
            <a:lvl1pPr algn="r">
              <a:defRPr/>
            </a:lvl1pPr>
          </a:lstStyle>
          <a:p>
            <a:r>
              <a:rPr kumimoji="1" lang="en-US" altLang="zh-CN" smtClean="0"/>
              <a:t>2013-11-19</a:t>
            </a:r>
            <a:endParaRPr kumimoji="1" lang="zh-CN" altLang="en-US" dirty="0"/>
          </a:p>
        </p:txBody>
      </p:sp>
      <p:sp>
        <p:nvSpPr>
          <p:cNvPr id="5" name="页脚占位符 4"/>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6" name="幻灯片编号占位符 5"/>
          <p:cNvSpPr>
            <a:spLocks noGrp="1"/>
          </p:cNvSpPr>
          <p:nvPr>
            <p:ph type="sldNum" sz="quarter" idx="12"/>
          </p:nvPr>
        </p:nvSpPr>
        <p:spPr/>
        <p:txBody>
          <a:bodyPr/>
          <a:lstStyle/>
          <a:p>
            <a:fld id="{119EA509-CC96-414D-8879-7D74576A9F7D}"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和文本">
    <p:bg>
      <p:bgRef idx="1001">
        <a:schemeClr val="bg1"/>
      </p:bgRef>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3200" y="609600"/>
            <a:ext cx="2057400" cy="5516563"/>
          </a:xfrm>
        </p:spPr>
        <p:txBody>
          <a:bodyPr vert="eaVert"/>
          <a:lstStyle/>
          <a:p>
            <a:r>
              <a:rPr kumimoji="0" lang="zh-CN" altLang="en-US" smtClean="0"/>
              <a:t>单击此处编辑母版标题样式</a:t>
            </a:r>
            <a:endParaRPr kumimoji="0" lang="en-US"/>
          </a:p>
        </p:txBody>
      </p:sp>
      <p:sp>
        <p:nvSpPr>
          <p:cNvPr id="3" name="竖排文本占位符 2"/>
          <p:cNvSpPr>
            <a:spLocks noGrp="1"/>
          </p:cNvSpPr>
          <p:nvPr>
            <p:ph type="body" orient="vert" idx="1"/>
          </p:nvPr>
        </p:nvSpPr>
        <p:spPr>
          <a:xfrm>
            <a:off x="457200" y="609600"/>
            <a:ext cx="5562600" cy="5516564"/>
          </a:xfrm>
        </p:spPr>
        <p:txBody>
          <a:bodyPr vert="eaVert"/>
          <a:lstStyle/>
          <a:p>
            <a:pPr lvl="0" eaLnBrk="1" latinLnBrk="0" hangingPunct="1"/>
            <a:r>
              <a:rPr lang="zh-CN" altLang="en-US" smtClean="0"/>
              <a:t>单击此处编辑母版文本样式</a:t>
            </a:r>
          </a:p>
          <a:p>
            <a:pPr lvl="1" eaLnBrk="1" latinLnBrk="0" hangingPunct="1"/>
            <a:r>
              <a:rPr lang="zh-CN" altLang="en-US" smtClean="0"/>
              <a:t>二级</a:t>
            </a:r>
          </a:p>
          <a:p>
            <a:pPr lvl="2" eaLnBrk="1" latinLnBrk="0" hangingPunct="1"/>
            <a:r>
              <a:rPr lang="zh-CN" altLang="en-US" smtClean="0"/>
              <a:t>三级</a:t>
            </a:r>
          </a:p>
          <a:p>
            <a:pPr lvl="3" eaLnBrk="1" latinLnBrk="0" hangingPunct="1"/>
            <a:r>
              <a:rPr lang="zh-CN" altLang="en-US" smtClean="0"/>
              <a:t>四级</a:t>
            </a:r>
          </a:p>
          <a:p>
            <a:pPr lvl="4" eaLnBrk="1" latinLnBrk="0" hangingPunct="1"/>
            <a:r>
              <a:rPr lang="zh-CN" altLang="en-US" smtClean="0"/>
              <a:t>五级</a:t>
            </a:r>
            <a:endParaRPr kumimoji="0" lang="en-US"/>
          </a:p>
        </p:txBody>
      </p:sp>
      <p:sp>
        <p:nvSpPr>
          <p:cNvPr id="4" name="日期占位符 3"/>
          <p:cNvSpPr>
            <a:spLocks noGrp="1"/>
          </p:cNvSpPr>
          <p:nvPr>
            <p:ph type="dt" sz="half" idx="10"/>
          </p:nvPr>
        </p:nvSpPr>
        <p:spPr>
          <a:xfrm>
            <a:off x="6553200" y="6248402"/>
            <a:ext cx="2209800" cy="365125"/>
          </a:xfrm>
        </p:spPr>
        <p:txBody>
          <a:bodyPr/>
          <a:lstStyle>
            <a:lvl1pPr algn="r">
              <a:defRPr/>
            </a:lvl1pPr>
          </a:lstStyle>
          <a:p>
            <a:r>
              <a:rPr kumimoji="1" lang="en-US" altLang="zh-CN" smtClean="0"/>
              <a:t>2013-11-19</a:t>
            </a:r>
            <a:endParaRPr kumimoji="1" lang="zh-CN" altLang="en-US"/>
          </a:p>
        </p:txBody>
      </p:sp>
      <p:sp>
        <p:nvSpPr>
          <p:cNvPr id="5" name="页脚占位符 4"/>
          <p:cNvSpPr>
            <a:spLocks noGrp="1"/>
          </p:cNvSpPr>
          <p:nvPr>
            <p:ph type="ftr" sz="quarter" idx="11"/>
          </p:nvPr>
        </p:nvSpPr>
        <p:spPr>
          <a:xfrm>
            <a:off x="457201" y="6248207"/>
            <a:ext cx="5573483" cy="365125"/>
          </a:xfrm>
        </p:spPr>
        <p:txBody>
          <a:bodyPr/>
          <a:lstStyle/>
          <a:p>
            <a:r>
              <a:rPr kumimoji="1" lang="en-US" altLang="zh-CN" smtClean="0"/>
              <a:t>Surface Physics Group Presentation - Fall, 2013, Peking University</a:t>
            </a:r>
            <a:endParaRPr kumimoji="1" lang="zh-CN" altLang="en-US"/>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幻灯片编号占位符 5"/>
          <p:cNvSpPr>
            <a:spLocks noGrp="1"/>
          </p:cNvSpPr>
          <p:nvPr>
            <p:ph type="sldNum" sz="quarter" idx="12"/>
          </p:nvPr>
        </p:nvSpPr>
        <p:spPr>
          <a:xfrm rot="5400000">
            <a:off x="5989638" y="144462"/>
            <a:ext cx="533400" cy="244476"/>
          </a:xfrm>
        </p:spPr>
        <p:txBody>
          <a:bodyPr/>
          <a:lstStyle/>
          <a:p>
            <a:fld id="{119EA509-CC96-414D-8879-7D74576A9F7D}" type="slidenum">
              <a:rPr kumimoji="1" lang="zh-CN" altLang="en-US" smtClean="0"/>
              <a:t>‹#›</a:t>
            </a:fld>
            <a:endParaRPr kumimoji="1"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12648" y="228600"/>
            <a:ext cx="8153400" cy="990600"/>
          </a:xfrm>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pPr algn="r"/>
            <a:r>
              <a:rPr kumimoji="1" lang="en-US" altLang="zh-CN" smtClean="0"/>
              <a:t>2013-11-19</a:t>
            </a:r>
            <a:endParaRPr kumimoji="1" lang="zh-CN" altLang="en-US" dirty="0"/>
          </a:p>
        </p:txBody>
      </p:sp>
      <p:sp>
        <p:nvSpPr>
          <p:cNvPr id="5" name="页脚占位符 4"/>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6" name="幻灯片编号占位符 5"/>
          <p:cNvSpPr>
            <a:spLocks noGrp="1"/>
          </p:cNvSpPr>
          <p:nvPr>
            <p:ph type="sldNum" sz="quarter" idx="12"/>
          </p:nvPr>
        </p:nvSpPr>
        <p:spPr/>
        <p:txBody>
          <a:bodyPr/>
          <a:lstStyle>
            <a:lvl1pPr>
              <a:defRPr>
                <a:solidFill>
                  <a:srgbClr val="FFFFFF"/>
                </a:solidFill>
              </a:defRPr>
            </a:lvl1pPr>
          </a:lstStyle>
          <a:p>
            <a:fld id="{119EA509-CC96-414D-8879-7D74576A9F7D}" type="slidenum">
              <a:rPr kumimoji="1" lang="zh-CN" altLang="en-US" smtClean="0"/>
              <a:t>‹#›</a:t>
            </a:fld>
            <a:endParaRPr kumimoji="1" lang="zh-CN" altLang="en-US"/>
          </a:p>
        </p:txBody>
      </p:sp>
      <p:sp>
        <p:nvSpPr>
          <p:cNvPr id="8" name="内容占位符 7"/>
          <p:cNvSpPr>
            <a:spLocks noGrp="1"/>
          </p:cNvSpPr>
          <p:nvPr>
            <p:ph sz="quarter" idx="1"/>
          </p:nvPr>
        </p:nvSpPr>
        <p:spPr>
          <a:xfrm>
            <a:off x="612648" y="1600200"/>
            <a:ext cx="8153400" cy="4495800"/>
          </a:xfrm>
        </p:spPr>
        <p:txBody>
          <a:bodyPr/>
          <a:lstStyle/>
          <a:p>
            <a:pPr lvl="0" eaLnBrk="1" latinLnBrk="0" hangingPunct="1"/>
            <a:r>
              <a:rPr lang="zh-CN" altLang="en-US" smtClean="0"/>
              <a:t>单击此处编辑母版文本样式</a:t>
            </a:r>
          </a:p>
          <a:p>
            <a:pPr lvl="1" eaLnBrk="1" latinLnBrk="0" hangingPunct="1"/>
            <a:r>
              <a:rPr lang="zh-CN" altLang="en-US" smtClean="0"/>
              <a:t>二级</a:t>
            </a:r>
          </a:p>
          <a:p>
            <a:pPr lvl="2" eaLnBrk="1" latinLnBrk="0" hangingPunct="1"/>
            <a:r>
              <a:rPr lang="zh-CN" altLang="en-US" smtClean="0"/>
              <a:t>三级</a:t>
            </a:r>
          </a:p>
          <a:p>
            <a:pPr lvl="3" eaLnBrk="1" latinLnBrk="0" hangingPunct="1"/>
            <a:r>
              <a:rPr lang="zh-CN" altLang="en-US" smtClean="0"/>
              <a:t>四级</a:t>
            </a:r>
          </a:p>
          <a:p>
            <a:pPr lvl="4" eaLnBrk="1" latinLnBrk="0" hangingPunct="1"/>
            <a:r>
              <a:rPr lang="zh-CN" altLang="en-US" smtClean="0"/>
              <a:t>五级</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CN" altLang="en-US" smtClean="0"/>
              <a:t>单击此处编辑母版标题样式</a:t>
            </a:r>
            <a:endParaRPr kumimoji="0" lang="en-US"/>
          </a:p>
        </p:txBody>
      </p:sp>
      <p:sp>
        <p:nvSpPr>
          <p:cNvPr id="12" name="日期占位符 11"/>
          <p:cNvSpPr>
            <a:spLocks noGrp="1"/>
          </p:cNvSpPr>
          <p:nvPr>
            <p:ph type="dt" sz="half" idx="10"/>
          </p:nvPr>
        </p:nvSpPr>
        <p:spPr/>
        <p:txBody>
          <a:bodyPr/>
          <a:lstStyle/>
          <a:p>
            <a:pPr algn="r"/>
            <a:r>
              <a:rPr kumimoji="1" lang="en-US" altLang="zh-CN" smtClean="0"/>
              <a:t>2013-11-19</a:t>
            </a:r>
            <a:endParaRPr kumimoji="1" lang="zh-CN" altLang="en-US" dirty="0"/>
          </a:p>
        </p:txBody>
      </p:sp>
      <p:sp>
        <p:nvSpPr>
          <p:cNvPr id="13" name="幻灯片编号占位符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19EA509-CC96-414D-8879-7D74576A9F7D}" type="slidenum">
              <a:rPr kumimoji="1" lang="zh-CN" altLang="en-US" smtClean="0"/>
              <a:t>‹#›</a:t>
            </a:fld>
            <a:endParaRPr kumimoji="1" lang="zh-CN" altLang="en-US"/>
          </a:p>
        </p:txBody>
      </p:sp>
      <p:sp>
        <p:nvSpPr>
          <p:cNvPr id="14" name="页脚占位符 13"/>
          <p:cNvSpPr>
            <a:spLocks noGrp="1"/>
          </p:cNvSpPr>
          <p:nvPr>
            <p:ph type="ftr" sz="quarter" idx="12"/>
          </p:nvPr>
        </p:nvSpPr>
        <p:spPr/>
        <p:txBody>
          <a:bodyPr/>
          <a:lstStyle/>
          <a:p>
            <a:r>
              <a:rPr kumimoji="1" lang="en-US" altLang="zh-CN" smtClean="0"/>
              <a:t>Surface Physics Group Presentation - Fall, 2013, Peking University</a:t>
            </a:r>
            <a:endParaRPr kumimoji="1"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9" name="内容占位符 8"/>
          <p:cNvSpPr>
            <a:spLocks noGrp="1"/>
          </p:cNvSpPr>
          <p:nvPr>
            <p:ph sz="quarter" idx="1"/>
          </p:nvPr>
        </p:nvSpPr>
        <p:spPr>
          <a:xfrm>
            <a:off x="609600" y="1589567"/>
            <a:ext cx="3886200" cy="4572000"/>
          </a:xfrm>
        </p:spPr>
        <p:txBody>
          <a:bodyPr/>
          <a:lstStyle/>
          <a:p>
            <a:pPr lvl="0" eaLnBrk="1" latinLnBrk="0" hangingPunct="1"/>
            <a:r>
              <a:rPr lang="zh-CN" altLang="en-US" smtClean="0"/>
              <a:t>单击此处编辑母版文本样式</a:t>
            </a:r>
          </a:p>
          <a:p>
            <a:pPr lvl="1" eaLnBrk="1" latinLnBrk="0" hangingPunct="1"/>
            <a:r>
              <a:rPr lang="zh-CN" altLang="en-US" smtClean="0"/>
              <a:t>二级</a:t>
            </a:r>
          </a:p>
          <a:p>
            <a:pPr lvl="2" eaLnBrk="1" latinLnBrk="0" hangingPunct="1"/>
            <a:r>
              <a:rPr lang="zh-CN" altLang="en-US" smtClean="0"/>
              <a:t>三级</a:t>
            </a:r>
          </a:p>
          <a:p>
            <a:pPr lvl="3" eaLnBrk="1" latinLnBrk="0" hangingPunct="1"/>
            <a:r>
              <a:rPr lang="zh-CN" altLang="en-US" smtClean="0"/>
              <a:t>四级</a:t>
            </a:r>
          </a:p>
          <a:p>
            <a:pPr lvl="4" eaLnBrk="1" latinLnBrk="0" hangingPunct="1"/>
            <a:r>
              <a:rPr lang="zh-CN" altLang="en-US" smtClean="0"/>
              <a:t>五级</a:t>
            </a:r>
            <a:endParaRPr kumimoji="0" lang="en-US"/>
          </a:p>
        </p:txBody>
      </p:sp>
      <p:sp>
        <p:nvSpPr>
          <p:cNvPr id="11" name="内容占位符 10"/>
          <p:cNvSpPr>
            <a:spLocks noGrp="1"/>
          </p:cNvSpPr>
          <p:nvPr>
            <p:ph sz="quarter" idx="2"/>
          </p:nvPr>
        </p:nvSpPr>
        <p:spPr>
          <a:xfrm>
            <a:off x="4844901" y="1589567"/>
            <a:ext cx="3886200" cy="4572000"/>
          </a:xfrm>
        </p:spPr>
        <p:txBody>
          <a:bodyPr/>
          <a:lstStyle/>
          <a:p>
            <a:pPr lvl="0" eaLnBrk="1" latinLnBrk="0" hangingPunct="1"/>
            <a:r>
              <a:rPr lang="zh-CN" altLang="en-US" smtClean="0"/>
              <a:t>单击此处编辑母版文本样式</a:t>
            </a:r>
          </a:p>
          <a:p>
            <a:pPr lvl="1" eaLnBrk="1" latinLnBrk="0" hangingPunct="1"/>
            <a:r>
              <a:rPr lang="zh-CN" altLang="en-US" smtClean="0"/>
              <a:t>二级</a:t>
            </a:r>
          </a:p>
          <a:p>
            <a:pPr lvl="2" eaLnBrk="1" latinLnBrk="0" hangingPunct="1"/>
            <a:r>
              <a:rPr lang="zh-CN" altLang="en-US" smtClean="0"/>
              <a:t>三级</a:t>
            </a:r>
          </a:p>
          <a:p>
            <a:pPr lvl="3" eaLnBrk="1" latinLnBrk="0" hangingPunct="1"/>
            <a:r>
              <a:rPr lang="zh-CN" altLang="en-US" smtClean="0"/>
              <a:t>四级</a:t>
            </a:r>
          </a:p>
          <a:p>
            <a:pPr lvl="4" eaLnBrk="1" latinLnBrk="0" hangingPunct="1"/>
            <a:r>
              <a:rPr lang="zh-CN" altLang="en-US" smtClean="0"/>
              <a:t>五级</a:t>
            </a:r>
            <a:endParaRPr kumimoji="0" lang="en-US"/>
          </a:p>
        </p:txBody>
      </p:sp>
      <p:sp>
        <p:nvSpPr>
          <p:cNvPr id="8" name="日期占位符 7"/>
          <p:cNvSpPr>
            <a:spLocks noGrp="1"/>
          </p:cNvSpPr>
          <p:nvPr>
            <p:ph type="dt" sz="half" idx="15"/>
          </p:nvPr>
        </p:nvSpPr>
        <p:spPr/>
        <p:txBody>
          <a:bodyPr rtlCol="0"/>
          <a:lstStyle/>
          <a:p>
            <a:pPr algn="r"/>
            <a:r>
              <a:rPr kumimoji="1" lang="en-US" altLang="zh-CN" smtClean="0"/>
              <a:t>2013-11-19</a:t>
            </a:r>
            <a:endParaRPr kumimoji="1" lang="zh-CN" altLang="en-US" dirty="0"/>
          </a:p>
        </p:txBody>
      </p:sp>
      <p:sp>
        <p:nvSpPr>
          <p:cNvPr id="10" name="幻灯片编号占位符 9"/>
          <p:cNvSpPr>
            <a:spLocks noGrp="1"/>
          </p:cNvSpPr>
          <p:nvPr>
            <p:ph type="sldNum" sz="quarter" idx="16"/>
          </p:nvPr>
        </p:nvSpPr>
        <p:spPr/>
        <p:txBody>
          <a:bodyPr rtlCol="0"/>
          <a:lstStyle/>
          <a:p>
            <a:fld id="{119EA509-CC96-414D-8879-7D74576A9F7D}" type="slidenum">
              <a:rPr kumimoji="1" lang="zh-CN" altLang="en-US" smtClean="0"/>
              <a:t>‹#›</a:t>
            </a:fld>
            <a:endParaRPr kumimoji="1" lang="zh-CN" altLang="en-US"/>
          </a:p>
        </p:txBody>
      </p:sp>
      <p:sp>
        <p:nvSpPr>
          <p:cNvPr id="12" name="页脚占位符 11"/>
          <p:cNvSpPr>
            <a:spLocks noGrp="1"/>
          </p:cNvSpPr>
          <p:nvPr>
            <p:ph type="ftr" sz="quarter" idx="17"/>
          </p:nvPr>
        </p:nvSpPr>
        <p:spPr/>
        <p:txBody>
          <a:bodyPr rtlCol="0"/>
          <a:lstStyle/>
          <a:p>
            <a:r>
              <a:rPr kumimoji="1" lang="en-US" altLang="zh-CN" smtClean="0"/>
              <a:t>Surface Physics Group Presentation - Fall, 2013, Peking University</a:t>
            </a:r>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3400" y="273050"/>
            <a:ext cx="8153400" cy="869950"/>
          </a:xfrm>
        </p:spPr>
        <p:txBody>
          <a:bodyPr anchor="ctr"/>
          <a:lstStyle>
            <a:lvl1pPr>
              <a:defRPr/>
            </a:lvl1pPr>
          </a:lstStyle>
          <a:p>
            <a:r>
              <a:rPr kumimoji="0" lang="zh-CN" altLang="en-US" smtClean="0"/>
              <a:t>单击此处编辑母版标题样式</a:t>
            </a:r>
            <a:endParaRPr kumimoji="0" lang="en-US"/>
          </a:p>
        </p:txBody>
      </p:sp>
      <p:sp>
        <p:nvSpPr>
          <p:cNvPr id="11" name="内容占位符 10"/>
          <p:cNvSpPr>
            <a:spLocks noGrp="1"/>
          </p:cNvSpPr>
          <p:nvPr>
            <p:ph sz="quarter" idx="2"/>
          </p:nvPr>
        </p:nvSpPr>
        <p:spPr>
          <a:xfrm>
            <a:off x="609600" y="2438400"/>
            <a:ext cx="3886200" cy="3581400"/>
          </a:xfrm>
        </p:spPr>
        <p:txBody>
          <a:bodyPr/>
          <a:lstStyle/>
          <a:p>
            <a:pPr lvl="0" eaLnBrk="1" latinLnBrk="0" hangingPunct="1"/>
            <a:r>
              <a:rPr lang="zh-CN" altLang="en-US" smtClean="0"/>
              <a:t>单击此处编辑母版文本样式</a:t>
            </a:r>
          </a:p>
          <a:p>
            <a:pPr lvl="1" eaLnBrk="1" latinLnBrk="0" hangingPunct="1"/>
            <a:r>
              <a:rPr lang="zh-CN" altLang="en-US" smtClean="0"/>
              <a:t>二级</a:t>
            </a:r>
          </a:p>
          <a:p>
            <a:pPr lvl="2" eaLnBrk="1" latinLnBrk="0" hangingPunct="1"/>
            <a:r>
              <a:rPr lang="zh-CN" altLang="en-US" smtClean="0"/>
              <a:t>三级</a:t>
            </a:r>
          </a:p>
          <a:p>
            <a:pPr lvl="3" eaLnBrk="1" latinLnBrk="0" hangingPunct="1"/>
            <a:r>
              <a:rPr lang="zh-CN" altLang="en-US" smtClean="0"/>
              <a:t>四级</a:t>
            </a:r>
          </a:p>
          <a:p>
            <a:pPr lvl="4" eaLnBrk="1" latinLnBrk="0" hangingPunct="1"/>
            <a:r>
              <a:rPr lang="zh-CN" altLang="en-US" smtClean="0"/>
              <a:t>五级</a:t>
            </a:r>
            <a:endParaRPr kumimoji="0" lang="en-US"/>
          </a:p>
        </p:txBody>
      </p:sp>
      <p:sp>
        <p:nvSpPr>
          <p:cNvPr id="13" name="内容占位符 12"/>
          <p:cNvSpPr>
            <a:spLocks noGrp="1"/>
          </p:cNvSpPr>
          <p:nvPr>
            <p:ph sz="quarter" idx="4"/>
          </p:nvPr>
        </p:nvSpPr>
        <p:spPr>
          <a:xfrm>
            <a:off x="4800600" y="2438400"/>
            <a:ext cx="3886200" cy="3581400"/>
          </a:xfrm>
        </p:spPr>
        <p:txBody>
          <a:bodyPr/>
          <a:lstStyle/>
          <a:p>
            <a:pPr lvl="0" eaLnBrk="1" latinLnBrk="0" hangingPunct="1"/>
            <a:r>
              <a:rPr lang="zh-CN" altLang="en-US" smtClean="0"/>
              <a:t>单击此处编辑母版文本样式</a:t>
            </a:r>
          </a:p>
          <a:p>
            <a:pPr lvl="1" eaLnBrk="1" latinLnBrk="0" hangingPunct="1"/>
            <a:r>
              <a:rPr lang="zh-CN" altLang="en-US" smtClean="0"/>
              <a:t>二级</a:t>
            </a:r>
          </a:p>
          <a:p>
            <a:pPr lvl="2" eaLnBrk="1" latinLnBrk="0" hangingPunct="1"/>
            <a:r>
              <a:rPr lang="zh-CN" altLang="en-US" smtClean="0"/>
              <a:t>三级</a:t>
            </a:r>
          </a:p>
          <a:p>
            <a:pPr lvl="3" eaLnBrk="1" latinLnBrk="0" hangingPunct="1"/>
            <a:r>
              <a:rPr lang="zh-CN" altLang="en-US" smtClean="0"/>
              <a:t>四级</a:t>
            </a:r>
          </a:p>
          <a:p>
            <a:pPr lvl="4" eaLnBrk="1" latinLnBrk="0" hangingPunct="1"/>
            <a:r>
              <a:rPr lang="zh-CN" altLang="en-US" smtClean="0"/>
              <a:t>五级</a:t>
            </a:r>
            <a:endParaRPr kumimoji="0" lang="en-US"/>
          </a:p>
        </p:txBody>
      </p:sp>
      <p:sp>
        <p:nvSpPr>
          <p:cNvPr id="10" name="日期占位符 9"/>
          <p:cNvSpPr>
            <a:spLocks noGrp="1"/>
          </p:cNvSpPr>
          <p:nvPr>
            <p:ph type="dt" sz="half" idx="15"/>
          </p:nvPr>
        </p:nvSpPr>
        <p:spPr/>
        <p:txBody>
          <a:bodyPr rtlCol="0"/>
          <a:lstStyle>
            <a:lvl1pPr algn="r">
              <a:defRPr/>
            </a:lvl1pPr>
          </a:lstStyle>
          <a:p>
            <a:r>
              <a:rPr kumimoji="1" lang="en-US" altLang="zh-CN" smtClean="0"/>
              <a:t>2013-11-19</a:t>
            </a:r>
            <a:endParaRPr kumimoji="1" lang="zh-CN" altLang="en-US"/>
          </a:p>
        </p:txBody>
      </p:sp>
      <p:sp>
        <p:nvSpPr>
          <p:cNvPr id="12" name="幻灯片编号占位符 11"/>
          <p:cNvSpPr>
            <a:spLocks noGrp="1"/>
          </p:cNvSpPr>
          <p:nvPr>
            <p:ph type="sldNum" sz="quarter" idx="16"/>
          </p:nvPr>
        </p:nvSpPr>
        <p:spPr/>
        <p:txBody>
          <a:bodyPr rtlCol="0"/>
          <a:lstStyle/>
          <a:p>
            <a:fld id="{119EA509-CC96-414D-8879-7D74576A9F7D}" type="slidenum">
              <a:rPr kumimoji="1" lang="zh-CN" altLang="en-US" smtClean="0"/>
              <a:t>‹#›</a:t>
            </a:fld>
            <a:endParaRPr kumimoji="1" lang="zh-CN" altLang="en-US"/>
          </a:p>
        </p:txBody>
      </p:sp>
      <p:sp>
        <p:nvSpPr>
          <p:cNvPr id="14" name="页脚占位符 13"/>
          <p:cNvSpPr>
            <a:spLocks noGrp="1"/>
          </p:cNvSpPr>
          <p:nvPr>
            <p:ph type="ftr" sz="quarter" idx="17"/>
          </p:nvPr>
        </p:nvSpPr>
        <p:spPr/>
        <p:txBody>
          <a:bodyPr rtlCol="0"/>
          <a:lstStyle/>
          <a:p>
            <a:r>
              <a:rPr kumimoji="1" lang="en-US" altLang="zh-CN" smtClean="0"/>
              <a:t>Surface Physics Group Presentation - Fall, 2013, Peking University</a:t>
            </a:r>
            <a:endParaRPr kumimoji="1" lang="zh-CN" altLang="en-US"/>
          </a:p>
        </p:txBody>
      </p:sp>
      <p:sp>
        <p:nvSpPr>
          <p:cNvPr id="16" name="文本占位符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
        <p:nvSpPr>
          <p:cNvPr id="15" name="文本占位符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lvl1pPr algn="r">
              <a:defRPr/>
            </a:lvl1pPr>
          </a:lstStyle>
          <a:p>
            <a:r>
              <a:rPr kumimoji="1" lang="en-US" altLang="zh-CN" smtClean="0"/>
              <a:t>2013-11-19</a:t>
            </a:r>
            <a:endParaRPr kumimoji="1" lang="zh-CN" altLang="en-US"/>
          </a:p>
        </p:txBody>
      </p:sp>
      <p:sp>
        <p:nvSpPr>
          <p:cNvPr id="4" name="页脚占位符 3"/>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5" name="幻灯片编号占位符 4"/>
          <p:cNvSpPr>
            <a:spLocks noGrp="1"/>
          </p:cNvSpPr>
          <p:nvPr>
            <p:ph type="sldNum" sz="quarter" idx="12"/>
          </p:nvPr>
        </p:nvSpPr>
        <p:spPr/>
        <p:txBody>
          <a:bodyPr/>
          <a:lstStyle>
            <a:lvl1pPr>
              <a:defRPr>
                <a:solidFill>
                  <a:srgbClr val="FFFFFF"/>
                </a:solidFill>
              </a:defRPr>
            </a:lvl1pPr>
          </a:lstStyle>
          <a:p>
            <a:fld id="{119EA509-CC96-414D-8879-7D74576A9F7D}"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lgn="r">
              <a:defRPr/>
            </a:lvl1pPr>
          </a:lstStyle>
          <a:p>
            <a:r>
              <a:rPr kumimoji="1" lang="en-US" altLang="zh-CN" smtClean="0"/>
              <a:t>2013-11-19</a:t>
            </a:r>
            <a:endParaRPr kumimoji="1" lang="zh-CN" altLang="en-US"/>
          </a:p>
        </p:txBody>
      </p:sp>
      <p:sp>
        <p:nvSpPr>
          <p:cNvPr id="3" name="页脚占位符 2"/>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4" name="幻灯片编号占位符 3"/>
          <p:cNvSpPr>
            <a:spLocks noGrp="1"/>
          </p:cNvSpPr>
          <p:nvPr>
            <p:ph type="sldNum" sz="quarter" idx="12"/>
          </p:nvPr>
        </p:nvSpPr>
        <p:spPr>
          <a:xfrm>
            <a:off x="0" y="6248400"/>
            <a:ext cx="533400" cy="381000"/>
          </a:xfrm>
        </p:spPr>
        <p:txBody>
          <a:bodyPr/>
          <a:lstStyle>
            <a:lvl1pPr>
              <a:defRPr>
                <a:solidFill>
                  <a:schemeClr val="tx2"/>
                </a:solidFill>
              </a:defRPr>
            </a:lvl1pPr>
          </a:lstStyle>
          <a:p>
            <a:fld id="{119EA509-CC96-414D-8879-7D74576A9F7D}"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8077200" cy="869950"/>
          </a:xfrm>
        </p:spPr>
        <p:txBody>
          <a:bodyPr anchor="ctr"/>
          <a:lstStyle>
            <a:lvl1pPr algn="l">
              <a:buNone/>
              <a:defRPr sz="4400" b="0"/>
            </a:lvl1p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lvl1pPr algn="r">
              <a:defRPr/>
            </a:lvl1pPr>
          </a:lstStyle>
          <a:p>
            <a:r>
              <a:rPr kumimoji="1" lang="en-US" altLang="zh-CN" smtClean="0"/>
              <a:t>2013-11-19</a:t>
            </a:r>
            <a:endParaRPr kumimoji="1" lang="zh-CN" altLang="en-US"/>
          </a:p>
        </p:txBody>
      </p:sp>
      <p:sp>
        <p:nvSpPr>
          <p:cNvPr id="6" name="页脚占位符 5"/>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7" name="幻灯片编号占位符 6"/>
          <p:cNvSpPr>
            <a:spLocks noGrp="1"/>
          </p:cNvSpPr>
          <p:nvPr>
            <p:ph type="sldNum" sz="quarter" idx="12"/>
          </p:nvPr>
        </p:nvSpPr>
        <p:spPr/>
        <p:txBody>
          <a:bodyPr/>
          <a:lstStyle>
            <a:lvl1pPr>
              <a:defRPr>
                <a:solidFill>
                  <a:srgbClr val="FFFFFF"/>
                </a:solidFill>
              </a:defRPr>
            </a:lvl1pPr>
          </a:lstStyle>
          <a:p>
            <a:fld id="{D2E57653-3E58-4892-A7ED-712530ACC680}" type="slidenum">
              <a:rPr kumimoji="0" lang="en-US" smtClean="0"/>
              <a:pPr eaLnBrk="1" latinLnBrk="0" hangingPunct="1"/>
              <a:t>‹#›</a:t>
            </a:fld>
            <a:endParaRPr kumimoji="0" lang="en-US"/>
          </a:p>
        </p:txBody>
      </p:sp>
      <p:sp>
        <p:nvSpPr>
          <p:cNvPr id="3" name="文本占位符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9" name="内容占位符 8"/>
          <p:cNvSpPr>
            <a:spLocks noGrp="1"/>
          </p:cNvSpPr>
          <p:nvPr>
            <p:ph sz="quarter" idx="1"/>
          </p:nvPr>
        </p:nvSpPr>
        <p:spPr>
          <a:xfrm>
            <a:off x="2362200" y="1752600"/>
            <a:ext cx="6400800" cy="4419600"/>
          </a:xfrm>
        </p:spPr>
        <p:txBody>
          <a:bodyPr/>
          <a:lstStyle/>
          <a:p>
            <a:pPr lvl="0" eaLnBrk="1" latinLnBrk="0" hangingPunct="1"/>
            <a:r>
              <a:rPr lang="zh-CN" altLang="en-US" smtClean="0"/>
              <a:t>单击此处编辑母版文本样式</a:t>
            </a:r>
          </a:p>
          <a:p>
            <a:pPr lvl="1" eaLnBrk="1" latinLnBrk="0" hangingPunct="1"/>
            <a:r>
              <a:rPr lang="zh-CN" altLang="en-US" smtClean="0"/>
              <a:t>二级</a:t>
            </a:r>
          </a:p>
          <a:p>
            <a:pPr lvl="2" eaLnBrk="1" latinLnBrk="0" hangingPunct="1"/>
            <a:r>
              <a:rPr lang="zh-CN" altLang="en-US" smtClean="0"/>
              <a:t>三级</a:t>
            </a:r>
          </a:p>
          <a:p>
            <a:pPr lvl="3" eaLnBrk="1" latinLnBrk="0" hangingPunct="1"/>
            <a:r>
              <a:rPr lang="zh-CN" altLang="en-US" smtClean="0"/>
              <a:t>四级</a:t>
            </a:r>
          </a:p>
          <a:p>
            <a:pPr lvl="4" eaLnBrk="1" latinLnBrk="0" hangingPunct="1"/>
            <a:r>
              <a:rPr lang="zh-CN" altLang="en-US" smtClean="0"/>
              <a:t>五级</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3">
        <a:schemeClr val="bg2"/>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CN" altLang="en-US" smtClean="0"/>
              <a:t>单击此处编辑母版文本样式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CN" altLang="en-US" smtClean="0"/>
              <a:t>单击此处编辑母版标题样式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占位符 11"/>
          <p:cNvSpPr>
            <a:spLocks noGrp="1"/>
          </p:cNvSpPr>
          <p:nvPr>
            <p:ph type="dt" sz="half" idx="10"/>
          </p:nvPr>
        </p:nvSpPr>
        <p:spPr>
          <a:xfrm>
            <a:off x="6248400" y="6248400"/>
            <a:ext cx="2667000" cy="365125"/>
          </a:xfrm>
        </p:spPr>
        <p:txBody>
          <a:bodyPr rtlCol="0"/>
          <a:lstStyle>
            <a:lvl1pPr algn="r">
              <a:defRPr/>
            </a:lvl1pPr>
          </a:lstStyle>
          <a:p>
            <a:r>
              <a:rPr kumimoji="1" lang="en-US" altLang="zh-CN" smtClean="0"/>
              <a:t>2013-11-19</a:t>
            </a:r>
            <a:endParaRPr kumimoji="1" lang="zh-CN" altLang="en-US"/>
          </a:p>
        </p:txBody>
      </p:sp>
      <p:sp>
        <p:nvSpPr>
          <p:cNvPr id="13" name="幻灯片编号占位符 12"/>
          <p:cNvSpPr>
            <a:spLocks noGrp="1"/>
          </p:cNvSpPr>
          <p:nvPr>
            <p:ph type="sldNum" sz="quarter" idx="11"/>
          </p:nvPr>
        </p:nvSpPr>
        <p:spPr>
          <a:xfrm>
            <a:off x="0" y="4667249"/>
            <a:ext cx="1447800" cy="663578"/>
          </a:xfrm>
        </p:spPr>
        <p:txBody>
          <a:bodyPr rtlCol="0"/>
          <a:lstStyle>
            <a:lvl1pPr>
              <a:defRPr sz="2800"/>
            </a:lvl1pPr>
          </a:lstStyle>
          <a:p>
            <a:fld id="{119EA509-CC96-414D-8879-7D74576A9F7D}" type="slidenum">
              <a:rPr kumimoji="1" lang="zh-CN" altLang="en-US" smtClean="0"/>
              <a:t>‹#›</a:t>
            </a:fld>
            <a:endParaRPr kumimoji="1" lang="zh-CN" altLang="en-US"/>
          </a:p>
        </p:txBody>
      </p:sp>
      <p:sp>
        <p:nvSpPr>
          <p:cNvPr id="14" name="页脚占位符 13"/>
          <p:cNvSpPr>
            <a:spLocks noGrp="1"/>
          </p:cNvSpPr>
          <p:nvPr>
            <p:ph type="ftr" sz="quarter" idx="12"/>
          </p:nvPr>
        </p:nvSpPr>
        <p:spPr>
          <a:xfrm>
            <a:off x="1600200" y="6248206"/>
            <a:ext cx="4572000" cy="365125"/>
          </a:xfrm>
        </p:spPr>
        <p:txBody>
          <a:bodyPr rtlCol="0"/>
          <a:lstStyle/>
          <a:p>
            <a:r>
              <a:rPr kumimoji="1" lang="en-US" altLang="zh-CN" smtClean="0"/>
              <a:t>Surface Physics Group Presentation - Fall, 2013, Peking University</a:t>
            </a:r>
            <a:endParaRPr kumimoji="1" lang="zh-CN" altLang="en-US"/>
          </a:p>
        </p:txBody>
      </p:sp>
      <p:sp>
        <p:nvSpPr>
          <p:cNvPr id="3" name="图片占位符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CN" altLang="en-US" smtClean="0"/>
              <a:t>将图片拖动到占位符，或单击添加图标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609600" y="228600"/>
            <a:ext cx="8153400" cy="990600"/>
          </a:xfrm>
          <a:prstGeom prst="rect">
            <a:avLst/>
          </a:prstGeom>
        </p:spPr>
        <p:txBody>
          <a:bodyPr vert="horz" anchor="ctr">
            <a:normAutofit/>
          </a:bodyPr>
          <a:lstStyle/>
          <a:p>
            <a:r>
              <a:rPr kumimoji="0" lang="zh-CN" altLang="en-US" dirty="0" smtClean="0"/>
              <a:t>单击此处编辑母版标题样式</a:t>
            </a:r>
            <a:endParaRPr kumimoji="0" lang="en-US" dirty="0"/>
          </a:p>
        </p:txBody>
      </p:sp>
      <p:sp>
        <p:nvSpPr>
          <p:cNvPr id="13" name="文本占位符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CN" altLang="en-US" dirty="0" smtClean="0"/>
              <a:t>单击此处编辑母版文本样式</a:t>
            </a:r>
          </a:p>
          <a:p>
            <a:pPr lvl="1" eaLnBrk="1" latinLnBrk="0" hangingPunct="1"/>
            <a:r>
              <a:rPr kumimoji="0" lang="zh-CN" altLang="en-US" dirty="0" smtClean="0"/>
              <a:t>二级</a:t>
            </a:r>
          </a:p>
          <a:p>
            <a:pPr lvl="2" eaLnBrk="1" latinLnBrk="0" hangingPunct="1"/>
            <a:r>
              <a:rPr kumimoji="0" lang="zh-CN" altLang="en-US" dirty="0" smtClean="0"/>
              <a:t>三级</a:t>
            </a:r>
          </a:p>
          <a:p>
            <a:pPr lvl="3" eaLnBrk="1" latinLnBrk="0" hangingPunct="1"/>
            <a:r>
              <a:rPr kumimoji="0" lang="zh-CN" altLang="en-US" dirty="0" smtClean="0"/>
              <a:t>四级</a:t>
            </a:r>
          </a:p>
          <a:p>
            <a:pPr lvl="4" eaLnBrk="1" latinLnBrk="0" hangingPunct="1"/>
            <a:r>
              <a:rPr kumimoji="0" lang="zh-CN" altLang="en-US" dirty="0" smtClean="0"/>
              <a:t>五级</a:t>
            </a:r>
            <a:endParaRPr kumimoji="0" lang="en-US" dirty="0"/>
          </a:p>
        </p:txBody>
      </p:sp>
      <p:sp>
        <p:nvSpPr>
          <p:cNvPr id="14" name="日期占位符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Times"/>
                <a:cs typeface="Times"/>
              </a:defRPr>
            </a:lvl1pPr>
          </a:lstStyle>
          <a:p>
            <a:pPr algn="r"/>
            <a:r>
              <a:rPr kumimoji="1" lang="en-US" altLang="zh-CN" smtClean="0"/>
              <a:t>2013-11-19</a:t>
            </a:r>
            <a:endParaRPr kumimoji="1" lang="zh-CN" altLang="en-US" dirty="0"/>
          </a:p>
        </p:txBody>
      </p:sp>
      <p:sp>
        <p:nvSpPr>
          <p:cNvPr id="3" name="页脚占位符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latin typeface="Times"/>
                <a:cs typeface="Times"/>
              </a:defRPr>
            </a:lvl1pPr>
          </a:lstStyle>
          <a:p>
            <a:r>
              <a:rPr kumimoji="1" lang="en-US" altLang="zh-CN" smtClean="0"/>
              <a:t>Surface Physics Group Presentation - Fall, 2013, Peking University</a:t>
            </a:r>
            <a:endParaRPr kumimoji="1" lang="zh-CN" altLang="en-US" dirty="0"/>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幻灯片编号占位符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0000"/>
                </a:solidFill>
              </a:defRPr>
            </a:lvl1pPr>
          </a:lstStyle>
          <a:p>
            <a:fld id="{119EA509-CC96-414D-8879-7D74576A9F7D}" type="slidenum">
              <a:rPr kumimoji="1" lang="zh-CN" altLang="en-US" smtClean="0"/>
              <a:pPr/>
              <a:t>‹#›</a:t>
            </a:fld>
            <a:endParaRPr kumimoji="1" lang="zh-CN" altLang="en-US" dirty="0"/>
          </a:p>
        </p:txBody>
      </p:sp>
      <p:pic>
        <p:nvPicPr>
          <p:cNvPr id="2" name="图片 1" descr="pku.jpe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610600" y="48991"/>
            <a:ext cx="533400" cy="533400"/>
          </a:xfrm>
          <a:prstGeom prst="rect">
            <a:avLst/>
          </a:prstGeom>
        </p:spPr>
      </p:pic>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hdr="0"/>
  <p:txStyles>
    <p:titleStyle>
      <a:lvl1pPr algn="l" rtl="0" eaLnBrk="1" latinLnBrk="0" hangingPunct="1">
        <a:spcBef>
          <a:spcPct val="0"/>
        </a:spcBef>
        <a:buNone/>
        <a:defRPr kumimoji="0" sz="4400" b="1" kern="1200">
          <a:solidFill>
            <a:schemeClr val="tx2"/>
          </a:solidFill>
          <a:latin typeface="Times"/>
          <a:ea typeface="+mj-ea"/>
          <a:cs typeface="Time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Times New Roman"/>
          <a:ea typeface="+mn-ea"/>
          <a:cs typeface="Times New Roman"/>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Times New Roman"/>
          <a:ea typeface="+mn-ea"/>
          <a:cs typeface="Times New Roman"/>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Times New Roman"/>
          <a:ea typeface="+mn-ea"/>
          <a:cs typeface="Times New Roman"/>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Times New Roman"/>
          <a:ea typeface="+mn-ea"/>
          <a:cs typeface="Times New Roman"/>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Times New Roman"/>
          <a:ea typeface="+mn-ea"/>
          <a:cs typeface="Times New Roman"/>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wbdg.org/resources/photovoltaics.php"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46216" y="2135083"/>
            <a:ext cx="7947445" cy="1828800"/>
          </a:xfrm>
        </p:spPr>
        <p:txBody>
          <a:bodyPr>
            <a:noAutofit/>
          </a:bodyPr>
          <a:lstStyle/>
          <a:p>
            <a:pPr algn="ctr"/>
            <a:r>
              <a:rPr kumimoji="1" lang="en-US" altLang="zh-CN" sz="5400" b="1" cap="none" dirty="0" smtClean="0">
                <a:latin typeface="Times"/>
                <a:cs typeface="Times"/>
              </a:rPr>
              <a:t>PLASMONICS</a:t>
            </a:r>
            <a:r>
              <a:rPr kumimoji="1" lang="en-US" altLang="zh-CN" sz="4000" b="1" cap="none" dirty="0" smtClean="0">
                <a:latin typeface="Times"/>
                <a:cs typeface="Times"/>
              </a:rPr>
              <a:t/>
            </a:r>
            <a:br>
              <a:rPr kumimoji="1" lang="en-US" altLang="zh-CN" sz="4000" b="1" cap="none" dirty="0" smtClean="0">
                <a:latin typeface="Times"/>
                <a:cs typeface="Times"/>
              </a:rPr>
            </a:br>
            <a:r>
              <a:rPr kumimoji="1" lang="en-US" altLang="zh-CN" sz="4000" b="1" cap="none" dirty="0" smtClean="0">
                <a:latin typeface="Times"/>
                <a:cs typeface="Times"/>
              </a:rPr>
              <a:t>Merging photonics and electronics</a:t>
            </a:r>
            <a:br>
              <a:rPr kumimoji="1" lang="en-US" altLang="zh-CN" sz="4000" b="1" cap="none" dirty="0" smtClean="0">
                <a:latin typeface="Times"/>
                <a:cs typeface="Times"/>
              </a:rPr>
            </a:br>
            <a:r>
              <a:rPr kumimoji="1" lang="en-US" altLang="zh-CN" sz="4000" cap="none" dirty="0" smtClean="0"/>
              <a:t>At </a:t>
            </a:r>
            <a:r>
              <a:rPr kumimoji="1" lang="en-US" altLang="zh-CN" sz="4000" cap="none" dirty="0" err="1" smtClean="0"/>
              <a:t>nanoscale</a:t>
            </a:r>
            <a:r>
              <a:rPr kumimoji="1" lang="en-US" altLang="zh-CN" sz="4000" cap="none" dirty="0" smtClean="0"/>
              <a:t> / low dimension</a:t>
            </a:r>
            <a:endParaRPr kumimoji="1" lang="zh-CN" altLang="en-US" sz="4000" b="1" cap="none" dirty="0">
              <a:latin typeface="Times"/>
              <a:cs typeface="Times"/>
            </a:endParaRPr>
          </a:p>
        </p:txBody>
      </p:sp>
      <p:sp>
        <p:nvSpPr>
          <p:cNvPr id="3" name="副标题 2"/>
          <p:cNvSpPr>
            <a:spLocks noGrp="1"/>
          </p:cNvSpPr>
          <p:nvPr>
            <p:ph type="subTitle" idx="1"/>
          </p:nvPr>
        </p:nvSpPr>
        <p:spPr/>
        <p:txBody>
          <a:bodyPr>
            <a:normAutofit/>
          </a:bodyPr>
          <a:lstStyle/>
          <a:p>
            <a:r>
              <a:rPr kumimoji="1" lang="zh-CN" altLang="en-US" sz="1900" b="1" dirty="0" smtClean="0">
                <a:solidFill>
                  <a:schemeClr val="bg1"/>
                </a:solidFill>
                <a:ea typeface="仿宋"/>
              </a:rPr>
              <a:t>戴极</a:t>
            </a:r>
            <a:r>
              <a:rPr kumimoji="1" lang="en-US" altLang="zh-CN" sz="1900" b="1" dirty="0" smtClean="0">
                <a:solidFill>
                  <a:schemeClr val="bg1"/>
                </a:solidFill>
                <a:ea typeface="仿宋"/>
              </a:rPr>
              <a:t>(C), </a:t>
            </a:r>
            <a:r>
              <a:rPr kumimoji="1" lang="zh-CN" altLang="en-US" sz="1900" b="1" dirty="0" smtClean="0">
                <a:solidFill>
                  <a:schemeClr val="bg1"/>
                </a:solidFill>
                <a:ea typeface="仿宋"/>
              </a:rPr>
              <a:t>陈少闻</a:t>
            </a:r>
            <a:r>
              <a:rPr kumimoji="1" lang="en-US" altLang="zh-CN" sz="1900" b="1" dirty="0" smtClean="0">
                <a:solidFill>
                  <a:schemeClr val="bg1"/>
                </a:solidFill>
                <a:ea typeface="仿宋"/>
              </a:rPr>
              <a:t>, </a:t>
            </a:r>
            <a:r>
              <a:rPr lang="zh-CN" altLang="en-US" sz="1900" b="1" dirty="0" smtClean="0">
                <a:solidFill>
                  <a:schemeClr val="bg1"/>
                </a:solidFill>
                <a:ea typeface="仿宋"/>
              </a:rPr>
              <a:t>吴蒙</a:t>
            </a:r>
            <a:r>
              <a:rPr lang="en-US" altLang="zh-CN" sz="1900" b="1" dirty="0" smtClean="0">
                <a:solidFill>
                  <a:schemeClr val="bg1"/>
                </a:solidFill>
                <a:ea typeface="仿宋"/>
              </a:rPr>
              <a:t>, </a:t>
            </a:r>
            <a:r>
              <a:rPr lang="zh-CN" altLang="en-US" sz="1900" b="1" dirty="0" smtClean="0">
                <a:solidFill>
                  <a:schemeClr val="bg1"/>
                </a:solidFill>
                <a:ea typeface="仿宋"/>
              </a:rPr>
              <a:t>杨婧</a:t>
            </a:r>
            <a:r>
              <a:rPr lang="en-US" altLang="zh-CN" sz="1900" b="1" dirty="0" smtClean="0">
                <a:solidFill>
                  <a:schemeClr val="bg1"/>
                </a:solidFill>
                <a:ea typeface="仿宋"/>
              </a:rPr>
              <a:t>, </a:t>
            </a:r>
            <a:r>
              <a:rPr lang="zh-CN" altLang="en-US" sz="1900" b="1" dirty="0" smtClean="0">
                <a:solidFill>
                  <a:schemeClr val="bg1"/>
                </a:solidFill>
                <a:ea typeface="仿宋"/>
              </a:rPr>
              <a:t>赵怡程</a:t>
            </a:r>
            <a:r>
              <a:rPr lang="en-US" altLang="zh-CN" sz="1900" b="1" dirty="0" smtClean="0">
                <a:solidFill>
                  <a:schemeClr val="bg1"/>
                </a:solidFill>
                <a:ea typeface="仿宋"/>
              </a:rPr>
              <a:t>, </a:t>
            </a:r>
            <a:r>
              <a:rPr lang="zh-CN" altLang="en-US" sz="1900" b="1" dirty="0" smtClean="0">
                <a:solidFill>
                  <a:schemeClr val="bg1"/>
                </a:solidFill>
                <a:ea typeface="仿宋"/>
              </a:rPr>
              <a:t>黄建平</a:t>
            </a:r>
            <a:r>
              <a:rPr lang="en-US" altLang="zh-CN" sz="1900" b="1" dirty="0" smtClean="0">
                <a:solidFill>
                  <a:schemeClr val="bg1"/>
                </a:solidFill>
                <a:ea typeface="仿宋"/>
              </a:rPr>
              <a:t>, </a:t>
            </a:r>
            <a:r>
              <a:rPr lang="zh-CN" altLang="en-US" sz="1900" b="1" dirty="0" smtClean="0">
                <a:solidFill>
                  <a:schemeClr val="bg1"/>
                </a:solidFill>
                <a:ea typeface="仿宋"/>
              </a:rPr>
              <a:t>潘瑞</a:t>
            </a:r>
            <a:r>
              <a:rPr lang="en-US" altLang="zh-CN" sz="1900" b="1" dirty="0" smtClean="0">
                <a:solidFill>
                  <a:schemeClr val="bg1"/>
                </a:solidFill>
                <a:ea typeface="仿宋"/>
              </a:rPr>
              <a:t>, </a:t>
            </a:r>
            <a:r>
              <a:rPr lang="zh-CN" altLang="en-US" sz="1900" b="1" dirty="0" smtClean="0">
                <a:solidFill>
                  <a:schemeClr val="bg1"/>
                </a:solidFill>
                <a:ea typeface="仿宋"/>
              </a:rPr>
              <a:t>陈光缇</a:t>
            </a:r>
            <a:endParaRPr kumimoji="1" lang="zh-CN" altLang="en-US" sz="1900" b="1" dirty="0">
              <a:solidFill>
                <a:schemeClr val="bg1"/>
              </a:solidFill>
              <a:ea typeface="仿宋"/>
            </a:endParaRPr>
          </a:p>
        </p:txBody>
      </p:sp>
      <p:sp>
        <p:nvSpPr>
          <p:cNvPr id="4" name="日期占位符 3"/>
          <p:cNvSpPr>
            <a:spLocks noGrp="1"/>
          </p:cNvSpPr>
          <p:nvPr>
            <p:ph type="dt" sz="half" idx="10"/>
          </p:nvPr>
        </p:nvSpPr>
        <p:spPr/>
        <p:txBody>
          <a:bodyPr/>
          <a:lstStyle/>
          <a:p>
            <a:r>
              <a:rPr kumimoji="1" lang="en-US" altLang="zh-CN" smtClean="0"/>
              <a:t>2013-11-19</a:t>
            </a:r>
            <a:endParaRPr kumimoji="1" lang="zh-CN" altLang="en-US" dirty="0"/>
          </a:p>
        </p:txBody>
      </p:sp>
      <p:sp>
        <p:nvSpPr>
          <p:cNvPr id="5" name="页脚占位符 4"/>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dirty="0"/>
          </a:p>
        </p:txBody>
      </p:sp>
      <p:sp>
        <p:nvSpPr>
          <p:cNvPr id="6" name="幻灯片编号占位符 5"/>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a:t>
            </a:fld>
            <a:endParaRPr kumimoji="0" lang="en-US"/>
          </a:p>
        </p:txBody>
      </p:sp>
    </p:spTree>
    <p:extLst>
      <p:ext uri="{BB962C8B-B14F-4D97-AF65-F5344CB8AC3E}">
        <p14:creationId xmlns:p14="http://schemas.microsoft.com/office/powerpoint/2010/main" val="626998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 10"/>
          <p:cNvGrpSpPr/>
          <p:nvPr/>
        </p:nvGrpSpPr>
        <p:grpSpPr>
          <a:xfrm>
            <a:off x="2828436" y="2840579"/>
            <a:ext cx="5814477" cy="3501901"/>
            <a:chOff x="2951571" y="2542806"/>
            <a:chExt cx="5814477" cy="3501901"/>
          </a:xfrm>
        </p:grpSpPr>
        <p:pic>
          <p:nvPicPr>
            <p:cNvPr id="7" name="图片 6"/>
            <p:cNvPicPr>
              <a:picLocks noChangeAspect="1"/>
            </p:cNvPicPr>
            <p:nvPr/>
          </p:nvPicPr>
          <p:blipFill>
            <a:blip r:embed="rId3"/>
            <a:stretch>
              <a:fillRect/>
            </a:stretch>
          </p:blipFill>
          <p:spPr>
            <a:xfrm>
              <a:off x="2951571" y="2542806"/>
              <a:ext cx="5814477" cy="3501901"/>
            </a:xfrm>
            <a:prstGeom prst="rect">
              <a:avLst/>
            </a:prstGeom>
          </p:spPr>
        </p:pic>
        <p:sp>
          <p:nvSpPr>
            <p:cNvPr id="9" name="椭圆 8"/>
            <p:cNvSpPr/>
            <p:nvPr/>
          </p:nvSpPr>
          <p:spPr>
            <a:xfrm>
              <a:off x="3104178" y="3872937"/>
              <a:ext cx="846594" cy="31359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椭圆 9"/>
            <p:cNvSpPr/>
            <p:nvPr/>
          </p:nvSpPr>
          <p:spPr>
            <a:xfrm>
              <a:off x="4651891" y="5185650"/>
              <a:ext cx="846594" cy="31359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
        <p:nvSpPr>
          <p:cNvPr id="2" name="标题 1"/>
          <p:cNvSpPr>
            <a:spLocks noGrp="1"/>
          </p:cNvSpPr>
          <p:nvPr>
            <p:ph type="title"/>
          </p:nvPr>
        </p:nvSpPr>
        <p:spPr/>
        <p:txBody>
          <a:bodyPr>
            <a:normAutofit fontScale="90000"/>
          </a:bodyPr>
          <a:lstStyle/>
          <a:p>
            <a:r>
              <a:rPr kumimoji="1" lang="en-US" altLang="zh-CN" dirty="0" smtClean="0"/>
              <a:t>Plasmon Enhanced </a:t>
            </a:r>
            <a:r>
              <a:rPr kumimoji="1" lang="en-US" altLang="zh-CN" dirty="0"/>
              <a:t>Light Sources</a:t>
            </a:r>
            <a:endParaRPr kumimoji="1" lang="zh-CN" altLang="en-US" dirty="0"/>
          </a:p>
        </p:txBody>
      </p:sp>
      <p:sp>
        <p:nvSpPr>
          <p:cNvPr id="3" name="日期占位符 2"/>
          <p:cNvSpPr>
            <a:spLocks noGrp="1"/>
          </p:cNvSpPr>
          <p:nvPr>
            <p:ph type="dt" sz="half" idx="10"/>
          </p:nvPr>
        </p:nvSpPr>
        <p:spPr/>
        <p:txBody>
          <a:bodyPr/>
          <a:lstStyle/>
          <a:p>
            <a:pPr algn="r"/>
            <a:r>
              <a:rPr kumimoji="1" lang="en-US" altLang="zh-CN" smtClean="0"/>
              <a:t>2013-11-19</a:t>
            </a:r>
            <a:endParaRPr kumimoji="1" lang="zh-CN" altLang="en-US" dirty="0"/>
          </a:p>
        </p:txBody>
      </p:sp>
      <p:sp>
        <p:nvSpPr>
          <p:cNvPr id="4" name="页脚占位符 3"/>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5" name="幻灯片编号占位符 4"/>
          <p:cNvSpPr>
            <a:spLocks noGrp="1"/>
          </p:cNvSpPr>
          <p:nvPr>
            <p:ph type="sldNum" sz="quarter" idx="12"/>
          </p:nvPr>
        </p:nvSpPr>
        <p:spPr/>
        <p:txBody>
          <a:bodyPr>
            <a:normAutofit fontScale="85000" lnSpcReduction="20000"/>
          </a:bodyPr>
          <a:lstStyle/>
          <a:p>
            <a:fld id="{119EA509-CC96-414D-8879-7D74576A9F7D}" type="slidenum">
              <a:rPr kumimoji="1" lang="zh-CN" altLang="en-US" smtClean="0"/>
              <a:t>10</a:t>
            </a:fld>
            <a:endParaRPr kumimoji="1" lang="zh-CN" altLang="en-US"/>
          </a:p>
        </p:txBody>
      </p:sp>
      <p:sp>
        <p:nvSpPr>
          <p:cNvPr id="6" name="内容占位符 5"/>
          <p:cNvSpPr>
            <a:spLocks noGrp="1"/>
          </p:cNvSpPr>
          <p:nvPr>
            <p:ph sz="quarter" idx="1"/>
          </p:nvPr>
        </p:nvSpPr>
        <p:spPr>
          <a:xfrm>
            <a:off x="329231" y="1548907"/>
            <a:ext cx="8674007" cy="4495800"/>
          </a:xfrm>
        </p:spPr>
        <p:txBody>
          <a:bodyPr/>
          <a:lstStyle/>
          <a:p>
            <a:r>
              <a:rPr kumimoji="1" lang="en-US" altLang="zh-CN" b="1" dirty="0"/>
              <a:t>Traditional LED </a:t>
            </a:r>
            <a:r>
              <a:rPr kumimoji="1" lang="en-US" altLang="zh-CN" dirty="0" smtClean="0"/>
              <a:t>– low </a:t>
            </a:r>
            <a:r>
              <a:rPr kumimoji="1" lang="en-US" altLang="zh-CN" dirty="0"/>
              <a:t>light-emission </a:t>
            </a:r>
            <a:r>
              <a:rPr kumimoji="1" lang="en-US" altLang="zh-CN" dirty="0" smtClean="0"/>
              <a:t>efficiencies</a:t>
            </a:r>
          </a:p>
          <a:p>
            <a:r>
              <a:rPr kumimoji="1" lang="en-US" altLang="zh-CN" dirty="0" err="1" smtClean="0"/>
              <a:t>InGaN</a:t>
            </a:r>
            <a:r>
              <a:rPr kumimoji="1" lang="en-US" altLang="zh-CN" dirty="0" smtClean="0"/>
              <a:t>/</a:t>
            </a:r>
            <a:r>
              <a:rPr kumimoji="1" lang="en-US" altLang="zh-CN" dirty="0" err="1" smtClean="0"/>
              <a:t>GaN</a:t>
            </a:r>
            <a:r>
              <a:rPr kumimoji="1" lang="en-US" altLang="zh-CN" dirty="0" smtClean="0"/>
              <a:t> Quantum Well(QW) coated by ~nm silver</a:t>
            </a:r>
          </a:p>
          <a:p>
            <a:pPr lvl="1"/>
            <a:r>
              <a:rPr kumimoji="1" lang="en-US" altLang="zh-CN" dirty="0" smtClean="0"/>
              <a:t>32-fold emission rate increase</a:t>
            </a:r>
          </a:p>
          <a:p>
            <a:endParaRPr kumimoji="1" lang="zh-CN" altLang="en-US" dirty="0"/>
          </a:p>
        </p:txBody>
      </p:sp>
      <p:sp>
        <p:nvSpPr>
          <p:cNvPr id="8" name="矩形 7"/>
          <p:cNvSpPr/>
          <p:nvPr/>
        </p:nvSpPr>
        <p:spPr>
          <a:xfrm>
            <a:off x="609600" y="5121377"/>
            <a:ext cx="2103747" cy="923330"/>
          </a:xfrm>
          <a:prstGeom prst="rect">
            <a:avLst/>
          </a:prstGeom>
        </p:spPr>
        <p:txBody>
          <a:bodyPr wrap="square">
            <a:spAutoFit/>
          </a:bodyPr>
          <a:lstStyle/>
          <a:p>
            <a:r>
              <a:rPr lang="en-US" altLang="zh-CN" dirty="0" smtClean="0">
                <a:latin typeface="Times"/>
                <a:cs typeface="Times"/>
              </a:rPr>
              <a:t>K</a:t>
            </a:r>
            <a:r>
              <a:rPr lang="en-US" altLang="zh-CN" dirty="0">
                <a:latin typeface="Times"/>
                <a:cs typeface="Times"/>
              </a:rPr>
              <a:t>. Okamoto et al., Appl. Phys. </a:t>
            </a:r>
            <a:r>
              <a:rPr lang="en-US" altLang="zh-CN" dirty="0" err="1">
                <a:latin typeface="Times"/>
                <a:cs typeface="Times"/>
              </a:rPr>
              <a:t>Lett</a:t>
            </a:r>
            <a:r>
              <a:rPr lang="en-US" altLang="zh-CN" dirty="0">
                <a:latin typeface="Times"/>
                <a:cs typeface="Times"/>
              </a:rPr>
              <a:t>. </a:t>
            </a:r>
            <a:r>
              <a:rPr lang="en-US" altLang="zh-CN" b="1" dirty="0">
                <a:latin typeface="Times"/>
                <a:cs typeface="Times"/>
              </a:rPr>
              <a:t>87</a:t>
            </a:r>
            <a:r>
              <a:rPr lang="en-US" altLang="zh-CN" dirty="0">
                <a:latin typeface="Times"/>
                <a:cs typeface="Times"/>
              </a:rPr>
              <a:t>, 071102, (2005).</a:t>
            </a:r>
            <a:endParaRPr lang="zh-CN" altLang="en-US" dirty="0">
              <a:latin typeface="Times"/>
              <a:cs typeface="Times"/>
            </a:endParaRPr>
          </a:p>
        </p:txBody>
      </p:sp>
    </p:spTree>
    <p:extLst>
      <p:ext uri="{BB962C8B-B14F-4D97-AF65-F5344CB8AC3E}">
        <p14:creationId xmlns:p14="http://schemas.microsoft.com/office/powerpoint/2010/main" val="3820221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a:t>Plasmon Enhanced Light Sources</a:t>
            </a:r>
            <a:endParaRPr kumimoji="1" lang="zh-CN" altLang="en-US" dirty="0"/>
          </a:p>
        </p:txBody>
      </p:sp>
      <p:sp>
        <p:nvSpPr>
          <p:cNvPr id="3" name="日期占位符 2"/>
          <p:cNvSpPr>
            <a:spLocks noGrp="1"/>
          </p:cNvSpPr>
          <p:nvPr>
            <p:ph type="dt" sz="half" idx="10"/>
          </p:nvPr>
        </p:nvSpPr>
        <p:spPr/>
        <p:txBody>
          <a:bodyPr/>
          <a:lstStyle/>
          <a:p>
            <a:pPr algn="r"/>
            <a:r>
              <a:rPr kumimoji="1" lang="en-US" altLang="zh-CN" smtClean="0"/>
              <a:t>2013-11-19</a:t>
            </a:r>
            <a:endParaRPr kumimoji="1" lang="zh-CN" altLang="en-US" dirty="0"/>
          </a:p>
        </p:txBody>
      </p:sp>
      <p:sp>
        <p:nvSpPr>
          <p:cNvPr id="4" name="页脚占位符 3"/>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5" name="幻灯片编号占位符 4"/>
          <p:cNvSpPr>
            <a:spLocks noGrp="1"/>
          </p:cNvSpPr>
          <p:nvPr>
            <p:ph type="sldNum" sz="quarter" idx="12"/>
          </p:nvPr>
        </p:nvSpPr>
        <p:spPr/>
        <p:txBody>
          <a:bodyPr>
            <a:normAutofit fontScale="85000" lnSpcReduction="20000"/>
          </a:bodyPr>
          <a:lstStyle/>
          <a:p>
            <a:fld id="{119EA509-CC96-414D-8879-7D74576A9F7D}" type="slidenum">
              <a:rPr kumimoji="1" lang="zh-CN" altLang="en-US" smtClean="0"/>
              <a:t>11</a:t>
            </a:fld>
            <a:endParaRPr kumimoji="1" lang="zh-CN" altLang="en-US"/>
          </a:p>
        </p:txBody>
      </p:sp>
      <p:sp>
        <p:nvSpPr>
          <p:cNvPr id="6" name="内容占位符 5"/>
          <p:cNvSpPr>
            <a:spLocks noGrp="1"/>
          </p:cNvSpPr>
          <p:nvPr>
            <p:ph sz="quarter" idx="1"/>
          </p:nvPr>
        </p:nvSpPr>
        <p:spPr>
          <a:xfrm>
            <a:off x="612648" y="1474760"/>
            <a:ext cx="8153400" cy="4495800"/>
          </a:xfrm>
        </p:spPr>
        <p:txBody>
          <a:bodyPr/>
          <a:lstStyle/>
          <a:p>
            <a:r>
              <a:rPr kumimoji="1" lang="en-US" altLang="zh-CN" b="1" dirty="0" smtClean="0"/>
              <a:t>OLED</a:t>
            </a:r>
            <a:r>
              <a:rPr kumimoji="1" lang="en-US" altLang="zh-CN" dirty="0" smtClean="0"/>
              <a:t> light emitting enhanced</a:t>
            </a:r>
            <a:endParaRPr kumimoji="1" lang="zh-CN" altLang="en-US" dirty="0"/>
          </a:p>
        </p:txBody>
      </p:sp>
      <p:pic>
        <p:nvPicPr>
          <p:cNvPr id="8" name="图片 7"/>
          <p:cNvPicPr>
            <a:picLocks noChangeAspect="1"/>
          </p:cNvPicPr>
          <p:nvPr/>
        </p:nvPicPr>
        <p:blipFill>
          <a:blip r:embed="rId3"/>
          <a:stretch>
            <a:fillRect/>
          </a:stretch>
        </p:blipFill>
        <p:spPr>
          <a:xfrm>
            <a:off x="1856590" y="1970028"/>
            <a:ext cx="5840319" cy="4388132"/>
          </a:xfrm>
          <a:prstGeom prst="rect">
            <a:avLst/>
          </a:prstGeom>
        </p:spPr>
      </p:pic>
      <p:sp>
        <p:nvSpPr>
          <p:cNvPr id="9" name="矩形 8"/>
          <p:cNvSpPr/>
          <p:nvPr/>
        </p:nvSpPr>
        <p:spPr>
          <a:xfrm>
            <a:off x="186274" y="5751929"/>
            <a:ext cx="3231458" cy="646331"/>
          </a:xfrm>
          <a:prstGeom prst="rect">
            <a:avLst/>
          </a:prstGeom>
        </p:spPr>
        <p:txBody>
          <a:bodyPr wrap="square">
            <a:spAutoFit/>
          </a:bodyPr>
          <a:lstStyle/>
          <a:p>
            <a:r>
              <a:rPr lang="hu-HU" altLang="zh-CN" dirty="0">
                <a:latin typeface="Times"/>
                <a:cs typeface="Times"/>
              </a:rPr>
              <a:t>S. </a:t>
            </a:r>
            <a:r>
              <a:rPr lang="hu-HU" altLang="zh-CN" dirty="0" smtClean="0">
                <a:latin typeface="Times"/>
                <a:cs typeface="Times"/>
              </a:rPr>
              <a:t>Wedge, </a:t>
            </a:r>
            <a:r>
              <a:rPr lang="hu-HU" altLang="zh-CN" i="1" dirty="0" smtClean="0">
                <a:latin typeface="Times"/>
                <a:cs typeface="Times"/>
              </a:rPr>
              <a:t>et al</a:t>
            </a:r>
            <a:r>
              <a:rPr lang="hu-HU" altLang="zh-CN" dirty="0" smtClean="0">
                <a:latin typeface="Times"/>
                <a:cs typeface="Times"/>
              </a:rPr>
              <a:t>. Appl</a:t>
            </a:r>
            <a:r>
              <a:rPr lang="hu-HU" altLang="zh-CN" dirty="0">
                <a:latin typeface="Times"/>
                <a:cs typeface="Times"/>
              </a:rPr>
              <a:t>. Phys. Lett</a:t>
            </a:r>
            <a:r>
              <a:rPr lang="hu-HU" altLang="zh-CN" dirty="0" smtClean="0">
                <a:latin typeface="Times"/>
                <a:cs typeface="Times"/>
              </a:rPr>
              <a:t>.</a:t>
            </a:r>
          </a:p>
          <a:p>
            <a:r>
              <a:rPr lang="hu-HU" altLang="zh-CN" b="1" dirty="0" smtClean="0">
                <a:latin typeface="Times"/>
                <a:cs typeface="Times"/>
              </a:rPr>
              <a:t>85</a:t>
            </a:r>
            <a:r>
              <a:rPr lang="hu-HU" altLang="zh-CN" dirty="0">
                <a:latin typeface="Times"/>
                <a:cs typeface="Times"/>
              </a:rPr>
              <a:t>, 182 (2004).</a:t>
            </a:r>
            <a:endParaRPr lang="zh-CN" altLang="en-US" dirty="0">
              <a:latin typeface="Times"/>
              <a:cs typeface="Times"/>
            </a:endParaRPr>
          </a:p>
        </p:txBody>
      </p:sp>
    </p:spTree>
    <p:extLst>
      <p:ext uri="{BB962C8B-B14F-4D97-AF65-F5344CB8AC3E}">
        <p14:creationId xmlns:p14="http://schemas.microsoft.com/office/powerpoint/2010/main" val="387073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a:t>O</a:t>
            </a:r>
            <a:r>
              <a:rPr kumimoji="1" lang="en-US" altLang="zh-CN" b="1" dirty="0" smtClean="0"/>
              <a:t>utline</a:t>
            </a:r>
            <a:endParaRPr kumimoji="1" lang="zh-CN" altLang="en-US" b="1" dirty="0"/>
          </a:p>
        </p:txBody>
      </p:sp>
      <p:sp>
        <p:nvSpPr>
          <p:cNvPr id="3" name="内容占位符 2"/>
          <p:cNvSpPr>
            <a:spLocks noGrp="1"/>
          </p:cNvSpPr>
          <p:nvPr>
            <p:ph sz="quarter" idx="1"/>
          </p:nvPr>
        </p:nvSpPr>
        <p:spPr/>
        <p:txBody>
          <a:bodyPr/>
          <a:lstStyle/>
          <a:p>
            <a:r>
              <a:rPr kumimoji="1" lang="en-US" altLang="zh-CN" b="1" dirty="0" smtClean="0">
                <a:solidFill>
                  <a:schemeClr val="bg2">
                    <a:lumMod val="75000"/>
                  </a:schemeClr>
                </a:solidFill>
              </a:rPr>
              <a:t>Photonics + Electronics @ </a:t>
            </a:r>
            <a:r>
              <a:rPr kumimoji="1" lang="en-US" altLang="zh-CN" b="1" dirty="0" err="1" smtClean="0">
                <a:solidFill>
                  <a:schemeClr val="bg2">
                    <a:lumMod val="75000"/>
                  </a:schemeClr>
                </a:solidFill>
              </a:rPr>
              <a:t>nanoscale</a:t>
            </a:r>
            <a:endParaRPr kumimoji="1" lang="en-US" altLang="zh-CN" b="1" dirty="0" smtClean="0">
              <a:solidFill>
                <a:schemeClr val="bg2">
                  <a:lumMod val="75000"/>
                </a:schemeClr>
              </a:solidFill>
            </a:endParaRPr>
          </a:p>
          <a:p>
            <a:r>
              <a:rPr kumimoji="1" lang="en-US" altLang="zh-CN" b="1" dirty="0" smtClean="0"/>
              <a:t>Improved Photovoltaic Devices</a:t>
            </a:r>
          </a:p>
          <a:p>
            <a:pPr lvl="1"/>
            <a:r>
              <a:rPr kumimoji="1" lang="en-US" altLang="zh-CN" b="1" dirty="0" smtClean="0"/>
              <a:t>Background</a:t>
            </a:r>
          </a:p>
          <a:p>
            <a:pPr lvl="1"/>
            <a:r>
              <a:rPr kumimoji="1" lang="en-US" altLang="zh-CN" b="1" dirty="0" smtClean="0"/>
              <a:t>With Localized SP or SP </a:t>
            </a:r>
            <a:r>
              <a:rPr kumimoji="1" lang="en-US" altLang="zh-CN" b="1" dirty="0" err="1" smtClean="0"/>
              <a:t>Polaritons</a:t>
            </a:r>
            <a:endParaRPr kumimoji="1" lang="en-US" altLang="zh-CN" b="1" dirty="0" smtClean="0"/>
          </a:p>
          <a:p>
            <a:r>
              <a:rPr kumimoji="1" lang="en-US" altLang="zh-CN" b="1" dirty="0" err="1" smtClean="0"/>
              <a:t>Graphene</a:t>
            </a:r>
            <a:r>
              <a:rPr kumimoji="1" lang="en-US" altLang="zh-CN" b="1" dirty="0" smtClean="0"/>
              <a:t> Plasmonics</a:t>
            </a:r>
            <a:endParaRPr kumimoji="1" lang="zh-CN" altLang="en-US" b="1" dirty="0"/>
          </a:p>
        </p:txBody>
      </p:sp>
      <p:sp>
        <p:nvSpPr>
          <p:cNvPr id="4" name="日期占位符 3"/>
          <p:cNvSpPr>
            <a:spLocks noGrp="1"/>
          </p:cNvSpPr>
          <p:nvPr>
            <p:ph type="dt" sz="half" idx="10"/>
          </p:nvPr>
        </p:nvSpPr>
        <p:spPr/>
        <p:txBody>
          <a:bodyPr/>
          <a:lstStyle/>
          <a:p>
            <a:pPr algn="r"/>
            <a:r>
              <a:rPr kumimoji="1" lang="en-US" altLang="zh-CN" dirty="0" smtClean="0"/>
              <a:t>2013-11-19</a:t>
            </a:r>
            <a:endParaRPr kumimoji="1" lang="zh-CN" altLang="en-US" dirty="0"/>
          </a:p>
        </p:txBody>
      </p:sp>
      <p:sp>
        <p:nvSpPr>
          <p:cNvPr id="5" name="页脚占位符 4"/>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dirty="0"/>
          </a:p>
        </p:txBody>
      </p:sp>
      <p:sp>
        <p:nvSpPr>
          <p:cNvPr id="6" name="幻灯片编号占位符 5"/>
          <p:cNvSpPr>
            <a:spLocks noGrp="1"/>
          </p:cNvSpPr>
          <p:nvPr>
            <p:ph type="sldNum" sz="quarter" idx="12"/>
          </p:nvPr>
        </p:nvSpPr>
        <p:spPr/>
        <p:txBody>
          <a:bodyPr>
            <a:normAutofit fontScale="85000" lnSpcReduction="20000"/>
          </a:bodyPr>
          <a:lstStyle/>
          <a:p>
            <a:fld id="{119EA509-CC96-414D-8879-7D74576A9F7D}" type="slidenum">
              <a:rPr kumimoji="1" lang="zh-CN" altLang="en-US" smtClean="0"/>
              <a:t>12</a:t>
            </a:fld>
            <a:endParaRPr kumimoji="1" lang="zh-CN" altLang="en-US" dirty="0"/>
          </a:p>
        </p:txBody>
      </p:sp>
      <p:sp>
        <p:nvSpPr>
          <p:cNvPr id="8" name="矩形 7"/>
          <p:cNvSpPr/>
          <p:nvPr/>
        </p:nvSpPr>
        <p:spPr>
          <a:xfrm>
            <a:off x="568444" y="5513950"/>
            <a:ext cx="5527556" cy="707886"/>
          </a:xfrm>
          <a:prstGeom prst="rect">
            <a:avLst/>
          </a:prstGeom>
        </p:spPr>
        <p:txBody>
          <a:bodyPr wrap="square">
            <a:spAutoFit/>
          </a:bodyPr>
          <a:lstStyle/>
          <a:p>
            <a:r>
              <a:rPr lang="en-US" altLang="zh-CN" sz="2000" b="1" dirty="0" smtClean="0">
                <a:latin typeface="Times"/>
                <a:cs typeface="Times"/>
              </a:rPr>
              <a:t>Main References:</a:t>
            </a:r>
            <a:endParaRPr lang="en-US" altLang="zh-CN" sz="2000" b="1" dirty="0">
              <a:latin typeface="Times"/>
              <a:cs typeface="Times"/>
            </a:endParaRPr>
          </a:p>
          <a:p>
            <a:r>
              <a:rPr lang="en-US" altLang="zh-CN" sz="2000" dirty="0" smtClean="0">
                <a:latin typeface="Times"/>
                <a:cs typeface="Times"/>
              </a:rPr>
              <a:t>H.A</a:t>
            </a:r>
            <a:r>
              <a:rPr lang="en-US" altLang="zh-CN" sz="2000" dirty="0">
                <a:latin typeface="Times"/>
                <a:cs typeface="Times"/>
              </a:rPr>
              <a:t>. Atwater, A. </a:t>
            </a:r>
            <a:r>
              <a:rPr lang="en-US" altLang="zh-CN" sz="2000" dirty="0" err="1">
                <a:latin typeface="Times"/>
                <a:cs typeface="Times"/>
              </a:rPr>
              <a:t>Polman</a:t>
            </a:r>
            <a:r>
              <a:rPr lang="en-US" altLang="zh-CN" sz="2000" i="1" dirty="0">
                <a:latin typeface="Times"/>
                <a:cs typeface="Times"/>
              </a:rPr>
              <a:t>.  Nat. Mat</a:t>
            </a:r>
            <a:r>
              <a:rPr lang="en-US" altLang="zh-CN" sz="2000" dirty="0">
                <a:latin typeface="Times"/>
                <a:cs typeface="Times"/>
              </a:rPr>
              <a:t>. </a:t>
            </a:r>
            <a:r>
              <a:rPr lang="en-US" altLang="zh-CN" sz="2000" b="1" dirty="0">
                <a:latin typeface="Times"/>
                <a:cs typeface="Times"/>
              </a:rPr>
              <a:t>9</a:t>
            </a:r>
            <a:r>
              <a:rPr lang="en-US" altLang="zh-CN" sz="2000" dirty="0">
                <a:latin typeface="Times"/>
                <a:cs typeface="Times"/>
              </a:rPr>
              <a:t>, </a:t>
            </a:r>
            <a:r>
              <a:rPr lang="en-US" altLang="zh-CN" sz="2000" dirty="0" smtClean="0">
                <a:latin typeface="Times"/>
                <a:cs typeface="Times"/>
              </a:rPr>
              <a:t>205 (2010);</a:t>
            </a:r>
          </a:p>
        </p:txBody>
      </p:sp>
    </p:spTree>
    <p:extLst>
      <p:ext uri="{BB962C8B-B14F-4D97-AF65-F5344CB8AC3E}">
        <p14:creationId xmlns:p14="http://schemas.microsoft.com/office/powerpoint/2010/main" val="3454203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Background</a:t>
            </a:r>
            <a:endParaRPr kumimoji="1" lang="zh-CN" altLang="en-US" dirty="0"/>
          </a:p>
        </p:txBody>
      </p:sp>
      <p:sp>
        <p:nvSpPr>
          <p:cNvPr id="3" name="日期占位符 2"/>
          <p:cNvSpPr>
            <a:spLocks noGrp="1"/>
          </p:cNvSpPr>
          <p:nvPr>
            <p:ph type="dt" sz="half" idx="10"/>
          </p:nvPr>
        </p:nvSpPr>
        <p:spPr/>
        <p:txBody>
          <a:bodyPr/>
          <a:lstStyle/>
          <a:p>
            <a:pPr algn="r"/>
            <a:r>
              <a:rPr kumimoji="1" lang="en-US" altLang="zh-CN" smtClean="0"/>
              <a:t>2013-11-19</a:t>
            </a:r>
            <a:endParaRPr kumimoji="1" lang="zh-CN" altLang="en-US" dirty="0"/>
          </a:p>
        </p:txBody>
      </p:sp>
      <p:sp>
        <p:nvSpPr>
          <p:cNvPr id="4" name="页脚占位符 3"/>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5" name="幻灯片编号占位符 4"/>
          <p:cNvSpPr>
            <a:spLocks noGrp="1"/>
          </p:cNvSpPr>
          <p:nvPr>
            <p:ph type="sldNum" sz="quarter" idx="12"/>
          </p:nvPr>
        </p:nvSpPr>
        <p:spPr/>
        <p:txBody>
          <a:bodyPr>
            <a:normAutofit fontScale="85000" lnSpcReduction="20000"/>
          </a:bodyPr>
          <a:lstStyle/>
          <a:p>
            <a:fld id="{119EA509-CC96-414D-8879-7D74576A9F7D}" type="slidenum">
              <a:rPr kumimoji="1" lang="zh-CN" altLang="en-US" smtClean="0"/>
              <a:t>13</a:t>
            </a:fld>
            <a:endParaRPr kumimoji="1" lang="zh-CN" altLang="en-US"/>
          </a:p>
        </p:txBody>
      </p:sp>
      <p:sp>
        <p:nvSpPr>
          <p:cNvPr id="6" name="内容占位符 5"/>
          <p:cNvSpPr>
            <a:spLocks noGrp="1"/>
          </p:cNvSpPr>
          <p:nvPr>
            <p:ph sz="quarter" idx="1"/>
          </p:nvPr>
        </p:nvSpPr>
        <p:spPr/>
        <p:txBody>
          <a:bodyPr/>
          <a:lstStyle/>
          <a:p>
            <a:r>
              <a:rPr kumimoji="1" lang="en-US" altLang="zh-CN" dirty="0"/>
              <a:t>Convert sunlight to electricity</a:t>
            </a:r>
          </a:p>
          <a:p>
            <a:r>
              <a:rPr kumimoji="1" lang="en-US" altLang="zh-CN" dirty="0" smtClean="0"/>
              <a:t>Traditionally</a:t>
            </a:r>
          </a:p>
          <a:p>
            <a:pPr lvl="1"/>
            <a:r>
              <a:rPr kumimoji="1" lang="en-US" altLang="zh-CN" dirty="0" smtClean="0"/>
              <a:t>long </a:t>
            </a:r>
            <a:r>
              <a:rPr kumimoji="1" lang="en-US" altLang="zh-CN" dirty="0"/>
              <a:t>absorption </a:t>
            </a:r>
            <a:r>
              <a:rPr kumimoji="1" lang="en-US" altLang="zh-CN" dirty="0" smtClean="0"/>
              <a:t>length </a:t>
            </a:r>
            <a:r>
              <a:rPr kumimoji="1" lang="en-US" altLang="zh-CN" dirty="0" smtClean="0">
                <a:sym typeface="Wingdings"/>
              </a:rPr>
              <a:t></a:t>
            </a:r>
          </a:p>
          <a:p>
            <a:pPr lvl="1"/>
            <a:r>
              <a:rPr kumimoji="1" lang="en-US" altLang="zh-CN" dirty="0" smtClean="0"/>
              <a:t>large </a:t>
            </a:r>
            <a:r>
              <a:rPr kumimoji="1" lang="en-US" altLang="zh-CN" dirty="0"/>
              <a:t>film </a:t>
            </a:r>
            <a:r>
              <a:rPr kumimoji="1" lang="en-US" altLang="zh-CN" dirty="0" smtClean="0"/>
              <a:t>thickness </a:t>
            </a:r>
            <a:r>
              <a:rPr kumimoji="1" lang="en-US" altLang="zh-CN" dirty="0" smtClean="0">
                <a:sym typeface="Wingdings"/>
              </a:rPr>
              <a:t></a:t>
            </a:r>
          </a:p>
          <a:p>
            <a:pPr lvl="1"/>
            <a:r>
              <a:rPr kumimoji="1" lang="en-US" altLang="zh-CN" dirty="0" smtClean="0"/>
              <a:t>large </a:t>
            </a:r>
            <a:r>
              <a:rPr kumimoji="1" lang="en-US" altLang="zh-CN" dirty="0"/>
              <a:t>cost</a:t>
            </a:r>
          </a:p>
          <a:p>
            <a:endParaRPr kumimoji="1" lang="zh-CN" altLang="en-US" dirty="0"/>
          </a:p>
        </p:txBody>
      </p:sp>
      <p:pic>
        <p:nvPicPr>
          <p:cNvPr id="7" name="图片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24550" y="1759265"/>
            <a:ext cx="3219450" cy="4057650"/>
          </a:xfrm>
          <a:prstGeom prst="rect">
            <a:avLst/>
          </a:prstGeom>
        </p:spPr>
      </p:pic>
      <p:pic>
        <p:nvPicPr>
          <p:cNvPr id="8" name="图片 7"/>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946"/>
          <a:stretch/>
        </p:blipFill>
        <p:spPr>
          <a:xfrm>
            <a:off x="217111" y="4028094"/>
            <a:ext cx="5707440" cy="1902782"/>
          </a:xfrm>
          <a:prstGeom prst="rect">
            <a:avLst/>
          </a:prstGeom>
        </p:spPr>
      </p:pic>
      <p:sp>
        <p:nvSpPr>
          <p:cNvPr id="10" name="TextBox 1"/>
          <p:cNvSpPr txBox="1"/>
          <p:nvPr/>
        </p:nvSpPr>
        <p:spPr>
          <a:xfrm>
            <a:off x="533400" y="5938212"/>
            <a:ext cx="612068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effectLst/>
                <a:uLnTx/>
                <a:uFillTx/>
                <a:hlinkClick r:id="rId5"/>
              </a:rPr>
              <a:t>http://www.wbdg.org/resources/photovoltaics.php</a:t>
            </a:r>
            <a:endParaRPr kumimoji="0" lang="zh-CN" altLang="en-US" sz="1800" b="0"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3153569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Background</a:t>
            </a:r>
            <a:endParaRPr kumimoji="1" lang="zh-CN" altLang="en-US" dirty="0"/>
          </a:p>
        </p:txBody>
      </p:sp>
      <p:sp>
        <p:nvSpPr>
          <p:cNvPr id="3" name="日期占位符 2"/>
          <p:cNvSpPr>
            <a:spLocks noGrp="1"/>
          </p:cNvSpPr>
          <p:nvPr>
            <p:ph type="dt" sz="half" idx="10"/>
          </p:nvPr>
        </p:nvSpPr>
        <p:spPr/>
        <p:txBody>
          <a:bodyPr/>
          <a:lstStyle/>
          <a:p>
            <a:pPr algn="r"/>
            <a:r>
              <a:rPr kumimoji="1" lang="en-US" altLang="zh-CN" smtClean="0"/>
              <a:t>2013-11-19</a:t>
            </a:r>
            <a:endParaRPr kumimoji="1" lang="zh-CN" altLang="en-US" dirty="0"/>
          </a:p>
        </p:txBody>
      </p:sp>
      <p:sp>
        <p:nvSpPr>
          <p:cNvPr id="4" name="页脚占位符 3"/>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5" name="幻灯片编号占位符 4"/>
          <p:cNvSpPr>
            <a:spLocks noGrp="1"/>
          </p:cNvSpPr>
          <p:nvPr>
            <p:ph type="sldNum" sz="quarter" idx="12"/>
          </p:nvPr>
        </p:nvSpPr>
        <p:spPr/>
        <p:txBody>
          <a:bodyPr>
            <a:normAutofit fontScale="85000" lnSpcReduction="20000"/>
          </a:bodyPr>
          <a:lstStyle/>
          <a:p>
            <a:fld id="{119EA509-CC96-414D-8879-7D74576A9F7D}" type="slidenum">
              <a:rPr kumimoji="1" lang="zh-CN" altLang="en-US" smtClean="0"/>
              <a:t>14</a:t>
            </a:fld>
            <a:endParaRPr kumimoji="1" lang="zh-CN" altLang="en-US"/>
          </a:p>
        </p:txBody>
      </p:sp>
      <p:pic>
        <p:nvPicPr>
          <p:cNvPr id="9" name="图片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1421" y="1488349"/>
            <a:ext cx="4900743" cy="3544671"/>
          </a:xfrm>
          <a:prstGeom prst="rect">
            <a:avLst/>
          </a:prstGeom>
        </p:spPr>
      </p:pic>
      <p:pic>
        <p:nvPicPr>
          <p:cNvPr id="10" name="图片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52161" y="1933819"/>
            <a:ext cx="5142756" cy="2594214"/>
          </a:xfrm>
          <a:prstGeom prst="rect">
            <a:avLst/>
          </a:prstGeom>
        </p:spPr>
      </p:pic>
      <p:sp>
        <p:nvSpPr>
          <p:cNvPr id="11" name="TextBox 9"/>
          <p:cNvSpPr txBox="1"/>
          <p:nvPr/>
        </p:nvSpPr>
        <p:spPr>
          <a:xfrm>
            <a:off x="467544" y="4963864"/>
            <a:ext cx="3743652" cy="923330"/>
          </a:xfrm>
          <a:prstGeom prst="rect">
            <a:avLst/>
          </a:prstGeom>
          <a:noFill/>
        </p:spPr>
        <p:txBody>
          <a:bodyPr wrap="square" rtlCol="0">
            <a:spAutoFit/>
          </a:bodyPr>
          <a:lstStyle/>
          <a:p>
            <a:r>
              <a:rPr lang="en-US" altLang="zh-CN" dirty="0" smtClean="0">
                <a:latin typeface="Times"/>
                <a:cs typeface="Times"/>
              </a:rPr>
              <a:t>Solar energy absorbed in a 2-</a:t>
            </a:r>
            <a:r>
              <a:rPr lang="el-GR" altLang="zh-CN" dirty="0" smtClean="0">
                <a:latin typeface="Times"/>
                <a:cs typeface="Times"/>
              </a:rPr>
              <a:t>μ</a:t>
            </a:r>
            <a:r>
              <a:rPr lang="en-US" altLang="zh-CN" dirty="0" smtClean="0">
                <a:latin typeface="Times"/>
                <a:cs typeface="Times"/>
              </a:rPr>
              <a:t>m-thick crystalline Si film, spectral range 600-1000nm is poorly absorbed.</a:t>
            </a:r>
            <a:endParaRPr lang="zh-CN" altLang="en-US" dirty="0">
              <a:latin typeface="Times"/>
              <a:cs typeface="Times"/>
            </a:endParaRPr>
          </a:p>
        </p:txBody>
      </p:sp>
      <p:sp>
        <p:nvSpPr>
          <p:cNvPr id="12" name="TextBox 10"/>
          <p:cNvSpPr txBox="1"/>
          <p:nvPr/>
        </p:nvSpPr>
        <p:spPr>
          <a:xfrm>
            <a:off x="4716016" y="4963864"/>
            <a:ext cx="4320480" cy="923330"/>
          </a:xfrm>
          <a:prstGeom prst="rect">
            <a:avLst/>
          </a:prstGeom>
          <a:noFill/>
        </p:spPr>
        <p:txBody>
          <a:bodyPr wrap="square" rtlCol="0">
            <a:spAutoFit/>
          </a:bodyPr>
          <a:lstStyle/>
          <a:p>
            <a:r>
              <a:rPr lang="en-US" altLang="zh-CN" dirty="0" smtClean="0">
                <a:latin typeface="Times"/>
                <a:cs typeface="Times"/>
              </a:rPr>
              <a:t>Charge carriers generated far away are not effectively collected, owing to bulk recombination. </a:t>
            </a:r>
            <a:r>
              <a:rPr lang="en-US" altLang="zh-CN" dirty="0" smtClean="0">
                <a:latin typeface="Times"/>
                <a:cs typeface="Times"/>
                <a:sym typeface="Wingdings"/>
              </a:rPr>
              <a:t> trade-off!</a:t>
            </a:r>
            <a:endParaRPr lang="zh-CN" altLang="en-US" dirty="0">
              <a:latin typeface="Times"/>
              <a:cs typeface="Times"/>
            </a:endParaRPr>
          </a:p>
        </p:txBody>
      </p:sp>
    </p:spTree>
    <p:extLst>
      <p:ext uri="{BB962C8B-B14F-4D97-AF65-F5344CB8AC3E}">
        <p14:creationId xmlns:p14="http://schemas.microsoft.com/office/powerpoint/2010/main" val="568991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3600" dirty="0" err="1"/>
              <a:t>Plasmonics</a:t>
            </a:r>
            <a:r>
              <a:rPr kumimoji="1" lang="en-US" altLang="zh-CN" sz="3600" dirty="0"/>
              <a:t> </a:t>
            </a:r>
            <a:r>
              <a:rPr kumimoji="1" lang="en-US" altLang="zh-CN" sz="3600" dirty="0" smtClean="0"/>
              <a:t>for Enhanced </a:t>
            </a:r>
            <a:r>
              <a:rPr kumimoji="1" lang="en-US" altLang="zh-CN" sz="3600" dirty="0" err="1" smtClean="0"/>
              <a:t>Photovoltaics</a:t>
            </a:r>
            <a:endParaRPr kumimoji="1" lang="zh-CN" altLang="en-US" sz="3600" dirty="0"/>
          </a:p>
        </p:txBody>
      </p:sp>
      <p:sp>
        <p:nvSpPr>
          <p:cNvPr id="3" name="日期占位符 2"/>
          <p:cNvSpPr>
            <a:spLocks noGrp="1"/>
          </p:cNvSpPr>
          <p:nvPr>
            <p:ph type="dt" sz="half" idx="10"/>
          </p:nvPr>
        </p:nvSpPr>
        <p:spPr/>
        <p:txBody>
          <a:bodyPr/>
          <a:lstStyle/>
          <a:p>
            <a:pPr algn="r"/>
            <a:r>
              <a:rPr kumimoji="1" lang="en-US" altLang="zh-CN" smtClean="0"/>
              <a:t>2013-11-19</a:t>
            </a:r>
            <a:endParaRPr kumimoji="1" lang="zh-CN" altLang="en-US" dirty="0"/>
          </a:p>
        </p:txBody>
      </p:sp>
      <p:sp>
        <p:nvSpPr>
          <p:cNvPr id="4" name="页脚占位符 3"/>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5" name="幻灯片编号占位符 4"/>
          <p:cNvSpPr>
            <a:spLocks noGrp="1"/>
          </p:cNvSpPr>
          <p:nvPr>
            <p:ph type="sldNum" sz="quarter" idx="12"/>
          </p:nvPr>
        </p:nvSpPr>
        <p:spPr/>
        <p:txBody>
          <a:bodyPr>
            <a:normAutofit fontScale="85000" lnSpcReduction="20000"/>
          </a:bodyPr>
          <a:lstStyle/>
          <a:p>
            <a:fld id="{119EA509-CC96-414D-8879-7D74576A9F7D}" type="slidenum">
              <a:rPr kumimoji="1" lang="zh-CN" altLang="en-US" smtClean="0"/>
              <a:t>15</a:t>
            </a:fld>
            <a:endParaRPr kumimoji="1" lang="zh-CN" altLang="en-US"/>
          </a:p>
        </p:txBody>
      </p:sp>
      <p:sp>
        <p:nvSpPr>
          <p:cNvPr id="6" name="内容占位符 5"/>
          <p:cNvSpPr>
            <a:spLocks noGrp="1"/>
          </p:cNvSpPr>
          <p:nvPr>
            <p:ph sz="quarter" idx="1"/>
          </p:nvPr>
        </p:nvSpPr>
        <p:spPr>
          <a:xfrm>
            <a:off x="409662" y="1600200"/>
            <a:ext cx="8575594" cy="4495800"/>
          </a:xfrm>
        </p:spPr>
        <p:txBody>
          <a:bodyPr/>
          <a:lstStyle/>
          <a:p>
            <a:r>
              <a:rPr lang="en-US" altLang="zh-CN" sz="3200" b="1" dirty="0" err="1"/>
              <a:t>Plasmonic</a:t>
            </a:r>
            <a:r>
              <a:rPr lang="en-US" altLang="zh-CN" sz="3200" b="1" dirty="0"/>
              <a:t> Light-trapping </a:t>
            </a:r>
            <a:r>
              <a:rPr lang="en-US" altLang="zh-CN" sz="3200" b="1" dirty="0" smtClean="0"/>
              <a:t>Geometries</a:t>
            </a:r>
          </a:p>
          <a:p>
            <a:pPr lvl="1"/>
            <a:r>
              <a:rPr lang="en-US" altLang="zh-CN" sz="1800" dirty="0" smtClean="0"/>
              <a:t>(a) Metallic </a:t>
            </a:r>
            <a:r>
              <a:rPr lang="en-US" altLang="zh-CN" sz="1800" dirty="0"/>
              <a:t>nanoparticles as </a:t>
            </a:r>
            <a:r>
              <a:rPr lang="en-US" altLang="zh-CN" sz="1800" b="1" dirty="0">
                <a:solidFill>
                  <a:srgbClr val="FF0000"/>
                </a:solidFill>
              </a:rPr>
              <a:t>scattering</a:t>
            </a:r>
            <a:r>
              <a:rPr lang="en-US" altLang="zh-CN" sz="1800" dirty="0"/>
              <a:t> element, folding light into a thin absorber layer</a:t>
            </a:r>
          </a:p>
          <a:p>
            <a:pPr lvl="1"/>
            <a:r>
              <a:rPr lang="en-US" altLang="zh-CN" sz="1800" dirty="0" smtClean="0"/>
              <a:t>(b) Metallic </a:t>
            </a:r>
            <a:r>
              <a:rPr lang="en-US" altLang="zh-CN" sz="1800" dirty="0"/>
              <a:t>nanoparticles as </a:t>
            </a:r>
            <a:r>
              <a:rPr lang="en-US" altLang="zh-CN" sz="1800" b="1" dirty="0">
                <a:solidFill>
                  <a:srgbClr val="FF0000"/>
                </a:solidFill>
              </a:rPr>
              <a:t>antennas</a:t>
            </a:r>
            <a:r>
              <a:rPr lang="en-US" altLang="zh-CN" sz="1800" dirty="0"/>
              <a:t>, increasing effective absorption cross-section</a:t>
            </a:r>
          </a:p>
          <a:p>
            <a:pPr lvl="1"/>
            <a:r>
              <a:rPr lang="en-US" altLang="zh-CN" sz="1800" dirty="0" smtClean="0"/>
              <a:t>(c) Corrugated </a:t>
            </a:r>
            <a:r>
              <a:rPr lang="en-US" altLang="zh-CN" sz="1800" dirty="0"/>
              <a:t>metallic film couple sunlight into </a:t>
            </a:r>
            <a:r>
              <a:rPr lang="en-US" altLang="zh-CN" sz="1800" b="1" dirty="0">
                <a:solidFill>
                  <a:srgbClr val="FF0000"/>
                </a:solidFill>
              </a:rPr>
              <a:t>SPP</a:t>
            </a:r>
            <a:r>
              <a:rPr lang="en-US" altLang="zh-CN" sz="1800" dirty="0"/>
              <a:t> modes and guide modes in the semiconductor slab </a:t>
            </a:r>
          </a:p>
          <a:p>
            <a:pPr lvl="1"/>
            <a:endParaRPr lang="en-US" altLang="zh-CN" dirty="0"/>
          </a:p>
          <a:p>
            <a:pPr lvl="1"/>
            <a:endParaRPr kumimoji="1" lang="zh-CN" altLang="en-US"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99078"/>
            <a:ext cx="9144000" cy="2349128"/>
          </a:xfrm>
          <a:prstGeom prst="rect">
            <a:avLst/>
          </a:prstGeom>
        </p:spPr>
      </p:pic>
    </p:spTree>
    <p:extLst>
      <p:ext uri="{BB962C8B-B14F-4D97-AF65-F5344CB8AC3E}">
        <p14:creationId xmlns:p14="http://schemas.microsoft.com/office/powerpoint/2010/main" val="4078831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kumimoji="1" lang="en-US" altLang="zh-CN" sz="3200" dirty="0"/>
              <a:t>Light Scattering Using Particle </a:t>
            </a:r>
            <a:r>
              <a:rPr kumimoji="1" lang="en-US" altLang="zh-CN" sz="3200" dirty="0" err="1" smtClean="0"/>
              <a:t>Plasmons</a:t>
            </a:r>
            <a:endParaRPr kumimoji="1" lang="zh-CN" altLang="en-US" sz="3200" dirty="0"/>
          </a:p>
        </p:txBody>
      </p:sp>
      <p:sp>
        <p:nvSpPr>
          <p:cNvPr id="3" name="日期占位符 2"/>
          <p:cNvSpPr>
            <a:spLocks noGrp="1"/>
          </p:cNvSpPr>
          <p:nvPr>
            <p:ph type="dt" sz="half" idx="10"/>
          </p:nvPr>
        </p:nvSpPr>
        <p:spPr/>
        <p:txBody>
          <a:bodyPr/>
          <a:lstStyle/>
          <a:p>
            <a:pPr algn="r"/>
            <a:r>
              <a:rPr kumimoji="1" lang="en-US" altLang="zh-CN" smtClean="0"/>
              <a:t>2013-11-19</a:t>
            </a:r>
            <a:endParaRPr kumimoji="1" lang="zh-CN" altLang="en-US" dirty="0"/>
          </a:p>
        </p:txBody>
      </p:sp>
      <p:sp>
        <p:nvSpPr>
          <p:cNvPr id="4" name="页脚占位符 3"/>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5" name="幻灯片编号占位符 4"/>
          <p:cNvSpPr>
            <a:spLocks noGrp="1"/>
          </p:cNvSpPr>
          <p:nvPr>
            <p:ph type="sldNum" sz="quarter" idx="12"/>
          </p:nvPr>
        </p:nvSpPr>
        <p:spPr/>
        <p:txBody>
          <a:bodyPr>
            <a:normAutofit fontScale="85000" lnSpcReduction="20000"/>
          </a:bodyPr>
          <a:lstStyle/>
          <a:p>
            <a:fld id="{119EA509-CC96-414D-8879-7D74576A9F7D}" type="slidenum">
              <a:rPr kumimoji="1" lang="zh-CN" altLang="en-US" smtClean="0">
                <a:latin typeface="Times"/>
                <a:cs typeface="Times"/>
              </a:rPr>
              <a:t>16</a:t>
            </a:fld>
            <a:endParaRPr kumimoji="1" lang="zh-CN" altLang="en-US">
              <a:latin typeface="Times"/>
              <a:cs typeface="Times"/>
            </a:endParaRP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r="67594"/>
          <a:stretch/>
        </p:blipFill>
        <p:spPr>
          <a:xfrm>
            <a:off x="533400" y="1516698"/>
            <a:ext cx="2573801" cy="2040449"/>
          </a:xfrm>
          <a:prstGeom prst="rect">
            <a:avLst/>
          </a:prstGeom>
        </p:spPr>
      </p:pic>
      <p:sp>
        <p:nvSpPr>
          <p:cNvPr id="9" name="TextBox 1"/>
          <p:cNvSpPr txBox="1"/>
          <p:nvPr/>
        </p:nvSpPr>
        <p:spPr>
          <a:xfrm>
            <a:off x="3284314" y="1611702"/>
            <a:ext cx="5173122" cy="1754327"/>
          </a:xfrm>
          <a:prstGeom prst="rect">
            <a:avLst/>
          </a:prstGeom>
          <a:noFill/>
        </p:spPr>
        <p:txBody>
          <a:bodyPr wrap="square" rtlCol="0">
            <a:spAutoFit/>
          </a:bodyPr>
          <a:lstStyle/>
          <a:p>
            <a:r>
              <a:rPr lang="en-US" altLang="zh-CN" b="1" dirty="0" smtClean="0">
                <a:latin typeface="Times"/>
                <a:cs typeface="Times"/>
              </a:rPr>
              <a:t>(Left) </a:t>
            </a:r>
            <a:r>
              <a:rPr lang="en-US" altLang="zh-CN" dirty="0" smtClean="0">
                <a:latin typeface="Times"/>
                <a:cs typeface="Times"/>
              </a:rPr>
              <a:t>When nanoparticle is placed close to the interface between two dielectrics, light will scatter preferentially into the </a:t>
            </a:r>
            <a:r>
              <a:rPr lang="en-US" altLang="zh-CN" b="1" dirty="0" smtClean="0">
                <a:solidFill>
                  <a:srgbClr val="FF0000"/>
                </a:solidFill>
                <a:latin typeface="Times"/>
                <a:cs typeface="Times"/>
              </a:rPr>
              <a:t>dielectric with the larger permittivity </a:t>
            </a:r>
            <a:r>
              <a:rPr lang="en-US" altLang="zh-CN" b="1" dirty="0" err="1" smtClean="0">
                <a:solidFill>
                  <a:srgbClr val="FF0000"/>
                </a:solidFill>
                <a:latin typeface="Times"/>
                <a:cs typeface="Times"/>
              </a:rPr>
              <a:t>ε</a:t>
            </a:r>
            <a:r>
              <a:rPr lang="en-US" altLang="zh-CN" dirty="0" smtClean="0">
                <a:latin typeface="Times"/>
                <a:cs typeface="Times"/>
              </a:rPr>
              <a:t>, thus increase the optical path length.</a:t>
            </a:r>
          </a:p>
          <a:p>
            <a:r>
              <a:rPr lang="en-US" altLang="zh-CN" b="1" dirty="0" smtClean="0">
                <a:latin typeface="Times"/>
                <a:cs typeface="Times"/>
              </a:rPr>
              <a:t>(Down)</a:t>
            </a:r>
            <a:r>
              <a:rPr lang="en-US" altLang="zh-CN" b="1" dirty="0">
                <a:latin typeface="Times"/>
                <a:cs typeface="Times"/>
              </a:rPr>
              <a:t> </a:t>
            </a:r>
            <a:r>
              <a:rPr lang="en-US" altLang="zh-CN" dirty="0">
                <a:latin typeface="Times"/>
                <a:cs typeface="Times"/>
              </a:rPr>
              <a:t>Shape and size of the nanoparticle are key factors determining </a:t>
            </a:r>
            <a:r>
              <a:rPr lang="en-US" altLang="zh-CN" dirty="0" smtClean="0">
                <a:latin typeface="Times"/>
                <a:cs typeface="Times"/>
              </a:rPr>
              <a:t>efficiency.</a:t>
            </a:r>
            <a:endParaRPr lang="zh-CN" altLang="en-US" dirty="0">
              <a:latin typeface="Times"/>
              <a:cs typeface="Times"/>
            </a:endParaRPr>
          </a:p>
        </p:txBody>
      </p:sp>
      <p:pic>
        <p:nvPicPr>
          <p:cNvPr id="10" name="图片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9662" y="3469277"/>
            <a:ext cx="8047773" cy="2884915"/>
          </a:xfrm>
          <a:prstGeom prst="rect">
            <a:avLst/>
          </a:prstGeom>
        </p:spPr>
      </p:pic>
    </p:spTree>
    <p:extLst>
      <p:ext uri="{BB962C8B-B14F-4D97-AF65-F5344CB8AC3E}">
        <p14:creationId xmlns:p14="http://schemas.microsoft.com/office/powerpoint/2010/main" val="1738685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200" dirty="0"/>
              <a:t>Light Concentration Using Particle </a:t>
            </a:r>
            <a:r>
              <a:rPr lang="en-US" altLang="zh-CN" sz="3200" dirty="0" err="1" smtClean="0"/>
              <a:t>Plasmons</a:t>
            </a:r>
            <a:endParaRPr kumimoji="1" lang="zh-CN" altLang="en-US" sz="3200" dirty="0"/>
          </a:p>
        </p:txBody>
      </p:sp>
      <p:sp>
        <p:nvSpPr>
          <p:cNvPr id="3" name="日期占位符 2"/>
          <p:cNvSpPr>
            <a:spLocks noGrp="1"/>
          </p:cNvSpPr>
          <p:nvPr>
            <p:ph type="dt" sz="half" idx="10"/>
          </p:nvPr>
        </p:nvSpPr>
        <p:spPr/>
        <p:txBody>
          <a:bodyPr/>
          <a:lstStyle/>
          <a:p>
            <a:pPr algn="r"/>
            <a:r>
              <a:rPr kumimoji="1" lang="en-US" altLang="zh-CN" smtClean="0"/>
              <a:t>2013-11-19</a:t>
            </a:r>
            <a:endParaRPr kumimoji="1" lang="zh-CN" altLang="en-US" dirty="0"/>
          </a:p>
        </p:txBody>
      </p:sp>
      <p:sp>
        <p:nvSpPr>
          <p:cNvPr id="4" name="页脚占位符 3"/>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5" name="幻灯片编号占位符 4"/>
          <p:cNvSpPr>
            <a:spLocks noGrp="1"/>
          </p:cNvSpPr>
          <p:nvPr>
            <p:ph type="sldNum" sz="quarter" idx="12"/>
          </p:nvPr>
        </p:nvSpPr>
        <p:spPr/>
        <p:txBody>
          <a:bodyPr>
            <a:normAutofit fontScale="85000" lnSpcReduction="20000"/>
          </a:bodyPr>
          <a:lstStyle/>
          <a:p>
            <a:fld id="{119EA509-CC96-414D-8879-7D74576A9F7D}" type="slidenum">
              <a:rPr kumimoji="1" lang="zh-CN" altLang="en-US" smtClean="0"/>
              <a:t>17</a:t>
            </a:fld>
            <a:endParaRPr kumimoji="1" lang="zh-CN" altLang="en-US"/>
          </a:p>
        </p:txBody>
      </p:sp>
      <p:sp>
        <p:nvSpPr>
          <p:cNvPr id="7" name="TextBox 1"/>
          <p:cNvSpPr txBox="1"/>
          <p:nvPr/>
        </p:nvSpPr>
        <p:spPr>
          <a:xfrm>
            <a:off x="3106230" y="1752757"/>
            <a:ext cx="5251859" cy="1015663"/>
          </a:xfrm>
          <a:prstGeom prst="rect">
            <a:avLst/>
          </a:prstGeom>
          <a:noFill/>
        </p:spPr>
        <p:txBody>
          <a:bodyPr wrap="square" rtlCol="0">
            <a:spAutoFit/>
          </a:bodyPr>
          <a:lstStyle/>
          <a:p>
            <a:r>
              <a:rPr lang="en-US" altLang="zh-CN" sz="2000" dirty="0" smtClean="0">
                <a:latin typeface="Times"/>
                <a:cs typeface="Times"/>
              </a:rPr>
              <a:t>The nanoparticle stores the incident energy in a localized surface </a:t>
            </a:r>
            <a:r>
              <a:rPr lang="en-US" altLang="zh-CN" sz="2000" dirty="0" err="1" smtClean="0">
                <a:latin typeface="Times"/>
                <a:cs typeface="Times"/>
              </a:rPr>
              <a:t>plamon</a:t>
            </a:r>
            <a:r>
              <a:rPr lang="en-US" altLang="zh-CN" sz="2000" dirty="0" smtClean="0">
                <a:latin typeface="Times"/>
                <a:cs typeface="Times"/>
              </a:rPr>
              <a:t> mode, increasing the absorption rate, particularly in the junction area.</a:t>
            </a:r>
            <a:endParaRPr lang="zh-CN" altLang="en-US" sz="2000" dirty="0">
              <a:latin typeface="Times"/>
              <a:cs typeface="Times"/>
            </a:endParaRP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32073" t="-1699" r="34790" b="1699"/>
          <a:stretch/>
        </p:blipFill>
        <p:spPr>
          <a:xfrm>
            <a:off x="533400" y="1516698"/>
            <a:ext cx="2376358" cy="1842322"/>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r="37129"/>
          <a:stretch/>
        </p:blipFill>
        <p:spPr>
          <a:xfrm>
            <a:off x="754894" y="3152395"/>
            <a:ext cx="7795676" cy="3097123"/>
          </a:xfrm>
          <a:prstGeom prst="rect">
            <a:avLst/>
          </a:prstGeom>
        </p:spPr>
      </p:pic>
      <p:sp>
        <p:nvSpPr>
          <p:cNvPr id="6" name="文本框 5"/>
          <p:cNvSpPr txBox="1"/>
          <p:nvPr/>
        </p:nvSpPr>
        <p:spPr>
          <a:xfrm>
            <a:off x="2481536" y="5213313"/>
            <a:ext cx="1958965" cy="369332"/>
          </a:xfrm>
          <a:prstGeom prst="rect">
            <a:avLst/>
          </a:prstGeom>
          <a:noFill/>
        </p:spPr>
        <p:txBody>
          <a:bodyPr wrap="none" rtlCol="0">
            <a:spAutoFit/>
          </a:bodyPr>
          <a:lstStyle/>
          <a:p>
            <a:r>
              <a:rPr kumimoji="1" lang="en-US" altLang="zh-CN" b="1" u="sng" dirty="0" smtClean="0">
                <a:solidFill>
                  <a:srgbClr val="FF0000"/>
                </a:solidFill>
                <a:latin typeface="Times"/>
                <a:cs typeface="Times"/>
              </a:rPr>
              <a:t>For previous page</a:t>
            </a:r>
            <a:endParaRPr kumimoji="1" lang="zh-CN" altLang="en-US" b="1" u="sng" dirty="0">
              <a:solidFill>
                <a:srgbClr val="FF0000"/>
              </a:solidFill>
              <a:latin typeface="Times"/>
              <a:cs typeface="Times"/>
            </a:endParaRPr>
          </a:p>
        </p:txBody>
      </p:sp>
    </p:spTree>
    <p:extLst>
      <p:ext uri="{BB962C8B-B14F-4D97-AF65-F5344CB8AC3E}">
        <p14:creationId xmlns:p14="http://schemas.microsoft.com/office/powerpoint/2010/main" val="643459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65479" r="1872"/>
          <a:stretch/>
        </p:blipFill>
        <p:spPr>
          <a:xfrm>
            <a:off x="533400" y="1511920"/>
            <a:ext cx="2435116" cy="1916081"/>
          </a:xfrm>
          <a:prstGeom prst="rect">
            <a:avLst/>
          </a:prstGeom>
        </p:spPr>
      </p:pic>
      <p:pic>
        <p:nvPicPr>
          <p:cNvPr id="6" name="图片 5"/>
          <p:cNvPicPr>
            <a:picLocks noChangeAspect="1"/>
          </p:cNvPicPr>
          <p:nvPr/>
        </p:nvPicPr>
        <p:blipFill>
          <a:blip r:embed="rId4"/>
          <a:stretch>
            <a:fillRect/>
          </a:stretch>
        </p:blipFill>
        <p:spPr>
          <a:xfrm>
            <a:off x="533400" y="3200062"/>
            <a:ext cx="4171305" cy="3033676"/>
          </a:xfrm>
          <a:prstGeom prst="rect">
            <a:avLst/>
          </a:prstGeom>
        </p:spPr>
      </p:pic>
      <p:sp>
        <p:nvSpPr>
          <p:cNvPr id="2" name="标题 1"/>
          <p:cNvSpPr>
            <a:spLocks noGrp="1"/>
          </p:cNvSpPr>
          <p:nvPr>
            <p:ph type="title"/>
          </p:nvPr>
        </p:nvSpPr>
        <p:spPr/>
        <p:txBody>
          <a:bodyPr>
            <a:normAutofit/>
          </a:bodyPr>
          <a:lstStyle/>
          <a:p>
            <a:r>
              <a:rPr lang="en-US" altLang="zh-CN" dirty="0"/>
              <a:t>Light Trapping Using </a:t>
            </a:r>
            <a:r>
              <a:rPr lang="en-US" altLang="zh-CN" dirty="0" smtClean="0"/>
              <a:t>SPP</a:t>
            </a:r>
            <a:endParaRPr kumimoji="1" lang="zh-CN" altLang="en-US" dirty="0"/>
          </a:p>
        </p:txBody>
      </p:sp>
      <p:sp>
        <p:nvSpPr>
          <p:cNvPr id="3" name="日期占位符 2"/>
          <p:cNvSpPr>
            <a:spLocks noGrp="1"/>
          </p:cNvSpPr>
          <p:nvPr>
            <p:ph type="dt" sz="half" idx="10"/>
          </p:nvPr>
        </p:nvSpPr>
        <p:spPr/>
        <p:txBody>
          <a:bodyPr/>
          <a:lstStyle/>
          <a:p>
            <a:pPr algn="r"/>
            <a:r>
              <a:rPr kumimoji="1" lang="en-US" altLang="zh-CN" smtClean="0"/>
              <a:t>2013-11-19</a:t>
            </a:r>
            <a:endParaRPr kumimoji="1" lang="zh-CN" altLang="en-US" dirty="0"/>
          </a:p>
        </p:txBody>
      </p:sp>
      <p:sp>
        <p:nvSpPr>
          <p:cNvPr id="4" name="页脚占位符 3"/>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5" name="幻灯片编号占位符 4"/>
          <p:cNvSpPr>
            <a:spLocks noGrp="1"/>
          </p:cNvSpPr>
          <p:nvPr>
            <p:ph type="sldNum" sz="quarter" idx="12"/>
          </p:nvPr>
        </p:nvSpPr>
        <p:spPr/>
        <p:txBody>
          <a:bodyPr>
            <a:normAutofit fontScale="85000" lnSpcReduction="20000"/>
          </a:bodyPr>
          <a:lstStyle/>
          <a:p>
            <a:fld id="{119EA509-CC96-414D-8879-7D74576A9F7D}" type="slidenum">
              <a:rPr kumimoji="1" lang="zh-CN" altLang="en-US" smtClean="0"/>
              <a:t>18</a:t>
            </a:fld>
            <a:endParaRPr kumimoji="1" lang="zh-CN" altLang="en-US"/>
          </a:p>
        </p:txBody>
      </p:sp>
      <p:sp>
        <p:nvSpPr>
          <p:cNvPr id="8" name="TextBox 1"/>
          <p:cNvSpPr txBox="1"/>
          <p:nvPr/>
        </p:nvSpPr>
        <p:spPr>
          <a:xfrm>
            <a:off x="3067294" y="1774557"/>
            <a:ext cx="5251859" cy="1200328"/>
          </a:xfrm>
          <a:prstGeom prst="rect">
            <a:avLst/>
          </a:prstGeom>
          <a:noFill/>
        </p:spPr>
        <p:txBody>
          <a:bodyPr wrap="square" rtlCol="0">
            <a:spAutoFit/>
          </a:bodyPr>
          <a:lstStyle/>
          <a:p>
            <a:r>
              <a:rPr lang="en-US" altLang="zh-CN" sz="2400" dirty="0" smtClean="0">
                <a:latin typeface="Times"/>
                <a:cs typeface="Times"/>
              </a:rPr>
              <a:t>Light is converted into SPPs, travelling along the interface. Solar flux is effectively turned by 90</a:t>
            </a:r>
            <a:r>
              <a:rPr lang="en-US" altLang="zh-CN" sz="2400" baseline="30000" dirty="0" smtClean="0">
                <a:latin typeface="Times"/>
                <a:cs typeface="Times"/>
              </a:rPr>
              <a:t>o</a:t>
            </a:r>
            <a:r>
              <a:rPr lang="en-US" altLang="zh-CN" sz="2400" dirty="0" smtClean="0">
                <a:latin typeface="Times"/>
                <a:cs typeface="Times"/>
              </a:rPr>
              <a:t>.</a:t>
            </a:r>
            <a:endParaRPr lang="zh-CN" altLang="en-US" sz="2400" dirty="0">
              <a:latin typeface="Times"/>
              <a:cs typeface="Times"/>
            </a:endParaRPr>
          </a:p>
        </p:txBody>
      </p:sp>
      <p:pic>
        <p:nvPicPr>
          <p:cNvPr id="10" name="图片 9"/>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9972"/>
          <a:stretch/>
        </p:blipFill>
        <p:spPr>
          <a:xfrm>
            <a:off x="4466346" y="3257137"/>
            <a:ext cx="4437702" cy="3089257"/>
          </a:xfrm>
          <a:prstGeom prst="rect">
            <a:avLst/>
          </a:prstGeom>
        </p:spPr>
      </p:pic>
    </p:spTree>
    <p:extLst>
      <p:ext uri="{BB962C8B-B14F-4D97-AF65-F5344CB8AC3E}">
        <p14:creationId xmlns:p14="http://schemas.microsoft.com/office/powerpoint/2010/main" val="3604393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a:t>O</a:t>
            </a:r>
            <a:r>
              <a:rPr kumimoji="1" lang="en-US" altLang="zh-CN" b="1" dirty="0" smtClean="0"/>
              <a:t>utline</a:t>
            </a:r>
            <a:endParaRPr kumimoji="1" lang="zh-CN" altLang="en-US" b="1" dirty="0"/>
          </a:p>
        </p:txBody>
      </p:sp>
      <p:sp>
        <p:nvSpPr>
          <p:cNvPr id="3" name="内容占位符 2"/>
          <p:cNvSpPr>
            <a:spLocks noGrp="1"/>
          </p:cNvSpPr>
          <p:nvPr>
            <p:ph sz="quarter" idx="1"/>
          </p:nvPr>
        </p:nvSpPr>
        <p:spPr/>
        <p:txBody>
          <a:bodyPr/>
          <a:lstStyle/>
          <a:p>
            <a:r>
              <a:rPr kumimoji="1" lang="en-US" altLang="zh-CN" b="1" dirty="0" smtClean="0">
                <a:solidFill>
                  <a:srgbClr val="AAEA25"/>
                </a:solidFill>
              </a:rPr>
              <a:t>Photonics + Electronics @ </a:t>
            </a:r>
            <a:r>
              <a:rPr kumimoji="1" lang="en-US" altLang="zh-CN" b="1" dirty="0" err="1" smtClean="0">
                <a:solidFill>
                  <a:srgbClr val="AAEA25"/>
                </a:solidFill>
              </a:rPr>
              <a:t>nanoscale</a:t>
            </a:r>
            <a:endParaRPr kumimoji="1" lang="en-US" altLang="zh-CN" b="1" dirty="0" smtClean="0">
              <a:solidFill>
                <a:srgbClr val="AAEA25"/>
              </a:solidFill>
            </a:endParaRPr>
          </a:p>
          <a:p>
            <a:r>
              <a:rPr kumimoji="1" lang="en-US" altLang="zh-CN" b="1" dirty="0" smtClean="0">
                <a:solidFill>
                  <a:srgbClr val="AAEA25"/>
                </a:solidFill>
              </a:rPr>
              <a:t>Improved Photovoltaic Devices</a:t>
            </a:r>
          </a:p>
          <a:p>
            <a:r>
              <a:rPr kumimoji="1" lang="en-US" altLang="zh-CN" b="1" dirty="0" err="1" smtClean="0"/>
              <a:t>Graphene</a:t>
            </a:r>
            <a:r>
              <a:rPr kumimoji="1" lang="en-US" altLang="zh-CN" b="1" dirty="0" smtClean="0"/>
              <a:t> </a:t>
            </a:r>
            <a:r>
              <a:rPr kumimoji="1" lang="en-US" altLang="zh-CN" b="1" dirty="0" err="1" smtClean="0"/>
              <a:t>Plasmonics</a:t>
            </a:r>
            <a:endParaRPr kumimoji="1" lang="en-US" altLang="zh-CN" b="1" dirty="0" smtClean="0"/>
          </a:p>
          <a:p>
            <a:pPr lvl="1"/>
            <a:r>
              <a:rPr kumimoji="1" lang="en-US" altLang="zh-CN" b="1" dirty="0" smtClean="0"/>
              <a:t>Intrinsic </a:t>
            </a:r>
            <a:r>
              <a:rPr kumimoji="1" lang="en-US" altLang="zh-CN" b="1" dirty="0" err="1" smtClean="0"/>
              <a:t>graphene</a:t>
            </a:r>
            <a:r>
              <a:rPr kumimoji="1" lang="en-US" altLang="zh-CN" b="1" dirty="0" smtClean="0"/>
              <a:t> </a:t>
            </a:r>
            <a:r>
              <a:rPr kumimoji="1" lang="en-US" altLang="zh-CN" b="1" dirty="0" err="1" smtClean="0"/>
              <a:t>plasmons</a:t>
            </a:r>
            <a:endParaRPr kumimoji="1" lang="en-US" altLang="zh-CN" b="1" dirty="0" smtClean="0"/>
          </a:p>
          <a:p>
            <a:pPr lvl="1"/>
            <a:r>
              <a:rPr kumimoji="1" lang="en-US" altLang="zh-CN" b="1" dirty="0" err="1" smtClean="0"/>
              <a:t>Graphene</a:t>
            </a:r>
            <a:r>
              <a:rPr kumimoji="1" lang="en-US" altLang="zh-CN" b="1" dirty="0" smtClean="0"/>
              <a:t>-based </a:t>
            </a:r>
            <a:r>
              <a:rPr kumimoji="1" lang="en-US" altLang="zh-CN" b="1" dirty="0" err="1" smtClean="0"/>
              <a:t>plasmonic</a:t>
            </a:r>
            <a:r>
              <a:rPr kumimoji="1" lang="en-US" altLang="zh-CN" b="1" dirty="0" smtClean="0"/>
              <a:t> hybrid devices</a:t>
            </a:r>
            <a:endParaRPr kumimoji="1" lang="zh-CN" altLang="en-US" b="1" dirty="0"/>
          </a:p>
        </p:txBody>
      </p:sp>
      <p:sp>
        <p:nvSpPr>
          <p:cNvPr id="4" name="日期占位符 3"/>
          <p:cNvSpPr>
            <a:spLocks noGrp="1"/>
          </p:cNvSpPr>
          <p:nvPr>
            <p:ph type="dt" sz="half" idx="10"/>
          </p:nvPr>
        </p:nvSpPr>
        <p:spPr/>
        <p:txBody>
          <a:bodyPr/>
          <a:lstStyle/>
          <a:p>
            <a:pPr algn="r"/>
            <a:r>
              <a:rPr kumimoji="1" lang="en-US" altLang="zh-CN" smtClean="0"/>
              <a:t>2013-11-19</a:t>
            </a:r>
            <a:endParaRPr kumimoji="1" lang="zh-CN" altLang="en-US" dirty="0"/>
          </a:p>
        </p:txBody>
      </p:sp>
      <p:sp>
        <p:nvSpPr>
          <p:cNvPr id="5" name="页脚占位符 4"/>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dirty="0"/>
          </a:p>
        </p:txBody>
      </p:sp>
      <p:sp>
        <p:nvSpPr>
          <p:cNvPr id="6" name="幻灯片编号占位符 5"/>
          <p:cNvSpPr>
            <a:spLocks noGrp="1"/>
          </p:cNvSpPr>
          <p:nvPr>
            <p:ph type="sldNum" sz="quarter" idx="12"/>
          </p:nvPr>
        </p:nvSpPr>
        <p:spPr/>
        <p:txBody>
          <a:bodyPr>
            <a:normAutofit fontScale="85000" lnSpcReduction="20000"/>
          </a:bodyPr>
          <a:lstStyle/>
          <a:p>
            <a:fld id="{119EA509-CC96-414D-8879-7D74576A9F7D}" type="slidenum">
              <a:rPr kumimoji="1" lang="zh-CN" altLang="en-US" smtClean="0"/>
              <a:t>19</a:t>
            </a:fld>
            <a:endParaRPr kumimoji="1" lang="zh-CN" altLang="en-US" dirty="0"/>
          </a:p>
        </p:txBody>
      </p:sp>
      <p:sp>
        <p:nvSpPr>
          <p:cNvPr id="8" name="矩形 7"/>
          <p:cNvSpPr/>
          <p:nvPr/>
        </p:nvSpPr>
        <p:spPr>
          <a:xfrm>
            <a:off x="648454" y="5540320"/>
            <a:ext cx="5527556" cy="707886"/>
          </a:xfrm>
          <a:prstGeom prst="rect">
            <a:avLst/>
          </a:prstGeom>
        </p:spPr>
        <p:txBody>
          <a:bodyPr wrap="square">
            <a:spAutoFit/>
          </a:bodyPr>
          <a:lstStyle/>
          <a:p>
            <a:r>
              <a:rPr lang="en-US" altLang="zh-CN" sz="2000" b="1" dirty="0" smtClean="0">
                <a:latin typeface="Times"/>
                <a:cs typeface="Times"/>
              </a:rPr>
              <a:t>Main References:</a:t>
            </a:r>
            <a:endParaRPr lang="en-US" altLang="zh-CN" sz="2000" b="1" dirty="0">
              <a:latin typeface="Times"/>
              <a:cs typeface="Times"/>
            </a:endParaRPr>
          </a:p>
          <a:p>
            <a:r>
              <a:rPr lang="en-US" altLang="zh-CN" sz="2000" dirty="0" smtClean="0">
                <a:latin typeface="Times"/>
                <a:cs typeface="Times"/>
              </a:rPr>
              <a:t>A. N. </a:t>
            </a:r>
            <a:r>
              <a:rPr lang="en-US" altLang="zh-CN" sz="2000" dirty="0" err="1" smtClean="0">
                <a:latin typeface="Times"/>
                <a:cs typeface="Times"/>
              </a:rPr>
              <a:t>Grigorenko</a:t>
            </a:r>
            <a:r>
              <a:rPr lang="en-US" altLang="zh-CN" sz="2000" dirty="0" smtClean="0">
                <a:latin typeface="Times"/>
                <a:cs typeface="Times"/>
              </a:rPr>
              <a:t>, et al. </a:t>
            </a:r>
            <a:r>
              <a:rPr lang="en-US" altLang="zh-CN" sz="2000" i="1" dirty="0" smtClean="0">
                <a:latin typeface="Times"/>
                <a:cs typeface="Times"/>
              </a:rPr>
              <a:t>Nat. Phon</a:t>
            </a:r>
            <a:r>
              <a:rPr lang="en-US" altLang="zh-CN" sz="2000" dirty="0" smtClean="0">
                <a:latin typeface="Times"/>
                <a:cs typeface="Times"/>
              </a:rPr>
              <a:t>. </a:t>
            </a:r>
            <a:r>
              <a:rPr lang="en-US" altLang="zh-CN" sz="2000" b="1" dirty="0" smtClean="0">
                <a:latin typeface="Times"/>
                <a:cs typeface="Times"/>
              </a:rPr>
              <a:t>6</a:t>
            </a:r>
            <a:r>
              <a:rPr lang="en-US" altLang="zh-CN" sz="2000" dirty="0" smtClean="0">
                <a:latin typeface="Times"/>
                <a:cs typeface="Times"/>
              </a:rPr>
              <a:t>, 749 (2012).</a:t>
            </a:r>
          </a:p>
        </p:txBody>
      </p:sp>
    </p:spTree>
    <p:extLst>
      <p:ext uri="{BB962C8B-B14F-4D97-AF65-F5344CB8AC3E}">
        <p14:creationId xmlns:p14="http://schemas.microsoft.com/office/powerpoint/2010/main" val="345197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a:t>O</a:t>
            </a:r>
            <a:r>
              <a:rPr kumimoji="1" lang="en-US" altLang="zh-CN" b="1" dirty="0" smtClean="0"/>
              <a:t>utline</a:t>
            </a:r>
            <a:endParaRPr kumimoji="1" lang="zh-CN" altLang="en-US" b="1" dirty="0"/>
          </a:p>
        </p:txBody>
      </p:sp>
      <p:sp>
        <p:nvSpPr>
          <p:cNvPr id="3" name="内容占位符 2"/>
          <p:cNvSpPr>
            <a:spLocks noGrp="1"/>
          </p:cNvSpPr>
          <p:nvPr>
            <p:ph sz="quarter" idx="1"/>
          </p:nvPr>
        </p:nvSpPr>
        <p:spPr/>
        <p:txBody>
          <a:bodyPr/>
          <a:lstStyle/>
          <a:p>
            <a:r>
              <a:rPr kumimoji="1" lang="en-US" altLang="zh-CN" b="1" dirty="0" smtClean="0"/>
              <a:t>Photonics + Electronics @ </a:t>
            </a:r>
            <a:r>
              <a:rPr kumimoji="1" lang="en-US" altLang="zh-CN" b="1" dirty="0" err="1" smtClean="0"/>
              <a:t>nanoscale</a:t>
            </a:r>
            <a:endParaRPr kumimoji="1" lang="en-US" altLang="zh-CN" b="1" dirty="0" smtClean="0"/>
          </a:p>
          <a:p>
            <a:pPr lvl="1"/>
            <a:r>
              <a:rPr kumimoji="1" lang="en-US" altLang="zh-CN" dirty="0" err="1" smtClean="0"/>
              <a:t>Plasmonic</a:t>
            </a:r>
            <a:r>
              <a:rPr kumimoji="1" lang="en-US" altLang="zh-CN" dirty="0" smtClean="0"/>
              <a:t> Chips</a:t>
            </a:r>
          </a:p>
          <a:p>
            <a:pPr lvl="1"/>
            <a:r>
              <a:rPr kumimoji="1" lang="en-US" altLang="zh-CN" dirty="0" err="1"/>
              <a:t>Plasmonic</a:t>
            </a:r>
            <a:r>
              <a:rPr kumimoji="1" lang="en-US" altLang="zh-CN" dirty="0"/>
              <a:t> Nano-lithography</a:t>
            </a:r>
          </a:p>
          <a:p>
            <a:pPr lvl="1"/>
            <a:r>
              <a:rPr kumimoji="1" lang="en-US" altLang="zh-CN" dirty="0" err="1" smtClean="0"/>
              <a:t>Plasmonic</a:t>
            </a:r>
            <a:r>
              <a:rPr kumimoji="1" lang="en-US" altLang="zh-CN" dirty="0" smtClean="0"/>
              <a:t> Light Sources</a:t>
            </a:r>
          </a:p>
          <a:p>
            <a:r>
              <a:rPr kumimoji="1" lang="en-US" altLang="zh-CN" b="1" dirty="0" smtClean="0"/>
              <a:t>Improved Photovoltaic Devices</a:t>
            </a:r>
          </a:p>
          <a:p>
            <a:r>
              <a:rPr kumimoji="1" lang="en-US" altLang="zh-CN" b="1" dirty="0" err="1" smtClean="0"/>
              <a:t>Graphene</a:t>
            </a:r>
            <a:r>
              <a:rPr kumimoji="1" lang="en-US" altLang="zh-CN" b="1" dirty="0" smtClean="0"/>
              <a:t> Plasmonics</a:t>
            </a:r>
            <a:endParaRPr kumimoji="1" lang="zh-CN" altLang="en-US" b="1" dirty="0"/>
          </a:p>
        </p:txBody>
      </p:sp>
      <p:sp>
        <p:nvSpPr>
          <p:cNvPr id="4" name="日期占位符 3"/>
          <p:cNvSpPr>
            <a:spLocks noGrp="1"/>
          </p:cNvSpPr>
          <p:nvPr>
            <p:ph type="dt" sz="half" idx="10"/>
          </p:nvPr>
        </p:nvSpPr>
        <p:spPr/>
        <p:txBody>
          <a:bodyPr/>
          <a:lstStyle/>
          <a:p>
            <a:pPr algn="r"/>
            <a:r>
              <a:rPr kumimoji="1" lang="en-US" altLang="zh-CN" smtClean="0"/>
              <a:t>2013-11-19</a:t>
            </a:r>
            <a:endParaRPr kumimoji="1" lang="zh-CN" altLang="en-US" dirty="0"/>
          </a:p>
        </p:txBody>
      </p:sp>
      <p:sp>
        <p:nvSpPr>
          <p:cNvPr id="5" name="页脚占位符 4"/>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dirty="0"/>
          </a:p>
        </p:txBody>
      </p:sp>
      <p:sp>
        <p:nvSpPr>
          <p:cNvPr id="6" name="幻灯片编号占位符 5"/>
          <p:cNvSpPr>
            <a:spLocks noGrp="1"/>
          </p:cNvSpPr>
          <p:nvPr>
            <p:ph type="sldNum" sz="quarter" idx="12"/>
          </p:nvPr>
        </p:nvSpPr>
        <p:spPr/>
        <p:txBody>
          <a:bodyPr>
            <a:normAutofit fontScale="85000" lnSpcReduction="20000"/>
          </a:bodyPr>
          <a:lstStyle/>
          <a:p>
            <a:fld id="{119EA509-CC96-414D-8879-7D74576A9F7D}" type="slidenum">
              <a:rPr kumimoji="1" lang="zh-CN" altLang="en-US" smtClean="0"/>
              <a:t>2</a:t>
            </a:fld>
            <a:endParaRPr kumimoji="1" lang="zh-CN" altLang="en-US" dirty="0"/>
          </a:p>
        </p:txBody>
      </p:sp>
      <p:sp>
        <p:nvSpPr>
          <p:cNvPr id="8" name="矩形 7"/>
          <p:cNvSpPr/>
          <p:nvPr/>
        </p:nvSpPr>
        <p:spPr>
          <a:xfrm>
            <a:off x="648454" y="5540320"/>
            <a:ext cx="5527556" cy="707886"/>
          </a:xfrm>
          <a:prstGeom prst="rect">
            <a:avLst/>
          </a:prstGeom>
        </p:spPr>
        <p:txBody>
          <a:bodyPr wrap="square">
            <a:spAutoFit/>
          </a:bodyPr>
          <a:lstStyle/>
          <a:p>
            <a:r>
              <a:rPr lang="en-US" altLang="zh-CN" sz="2000" b="1" dirty="0" smtClean="0">
                <a:latin typeface="Times"/>
                <a:cs typeface="Times"/>
              </a:rPr>
              <a:t>Main References:</a:t>
            </a:r>
            <a:endParaRPr lang="en-US" altLang="zh-CN" sz="2000" b="1" dirty="0">
              <a:latin typeface="Times"/>
              <a:cs typeface="Times"/>
            </a:endParaRPr>
          </a:p>
          <a:p>
            <a:r>
              <a:rPr lang="en-US" altLang="zh-CN" sz="2000" dirty="0" err="1">
                <a:latin typeface="Times"/>
                <a:cs typeface="Times"/>
              </a:rPr>
              <a:t>Ekmel</a:t>
            </a:r>
            <a:r>
              <a:rPr lang="en-US" altLang="zh-CN" sz="2000" dirty="0">
                <a:latin typeface="Times"/>
                <a:cs typeface="Times"/>
              </a:rPr>
              <a:t> </a:t>
            </a:r>
            <a:r>
              <a:rPr lang="en-US" altLang="zh-CN" sz="2000" dirty="0" err="1">
                <a:latin typeface="Times"/>
                <a:cs typeface="Times"/>
              </a:rPr>
              <a:t>Ozbay</a:t>
            </a:r>
            <a:r>
              <a:rPr lang="en-US" altLang="zh-CN" sz="2000" dirty="0">
                <a:latin typeface="Times"/>
                <a:cs typeface="Times"/>
              </a:rPr>
              <a:t>. </a:t>
            </a:r>
            <a:r>
              <a:rPr lang="en-US" altLang="zh-CN" sz="2000" i="1" dirty="0">
                <a:latin typeface="Times"/>
                <a:cs typeface="Times"/>
              </a:rPr>
              <a:t>Science </a:t>
            </a:r>
            <a:r>
              <a:rPr lang="en-US" altLang="zh-CN" sz="2000" b="1" dirty="0">
                <a:latin typeface="Times"/>
                <a:cs typeface="Times"/>
              </a:rPr>
              <a:t>311</a:t>
            </a:r>
            <a:r>
              <a:rPr lang="en-US" altLang="zh-CN" sz="2000" dirty="0">
                <a:latin typeface="Times"/>
                <a:cs typeface="Times"/>
              </a:rPr>
              <a:t>, 189 (2006)</a:t>
            </a:r>
            <a:r>
              <a:rPr lang="en-US" altLang="zh-CN" sz="2000" dirty="0" smtClean="0">
                <a:latin typeface="Times"/>
                <a:cs typeface="Times"/>
              </a:rPr>
              <a:t>;</a:t>
            </a:r>
            <a:endParaRPr lang="en-US" altLang="zh-CN" sz="2000" dirty="0">
              <a:latin typeface="Times"/>
              <a:cs typeface="Times"/>
            </a:endParaRPr>
          </a:p>
        </p:txBody>
      </p:sp>
    </p:spTree>
    <p:extLst>
      <p:ext uri="{BB962C8B-B14F-4D97-AF65-F5344CB8AC3E}">
        <p14:creationId xmlns:p14="http://schemas.microsoft.com/office/powerpoint/2010/main" val="1469271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dirty="0" smtClean="0"/>
              <a:t>Pauli Blocking in </a:t>
            </a:r>
            <a:r>
              <a:rPr kumimoji="1" lang="en-US" altLang="zh-CN" dirty="0" err="1" smtClean="0"/>
              <a:t>Graphene</a:t>
            </a:r>
            <a:endParaRPr kumimoji="1" lang="zh-CN" altLang="en-US" dirty="0"/>
          </a:p>
        </p:txBody>
      </p:sp>
      <p:sp>
        <p:nvSpPr>
          <p:cNvPr id="3" name="日期占位符 2"/>
          <p:cNvSpPr>
            <a:spLocks noGrp="1"/>
          </p:cNvSpPr>
          <p:nvPr>
            <p:ph type="dt" sz="half" idx="10"/>
          </p:nvPr>
        </p:nvSpPr>
        <p:spPr/>
        <p:txBody>
          <a:bodyPr/>
          <a:lstStyle/>
          <a:p>
            <a:pPr algn="r"/>
            <a:r>
              <a:rPr kumimoji="1" lang="en-US" altLang="zh-CN" smtClean="0"/>
              <a:t>2013-11-19</a:t>
            </a:r>
            <a:endParaRPr kumimoji="1" lang="zh-CN" altLang="en-US" dirty="0"/>
          </a:p>
        </p:txBody>
      </p:sp>
      <p:sp>
        <p:nvSpPr>
          <p:cNvPr id="4" name="页脚占位符 3"/>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5" name="幻灯片编号占位符 4"/>
          <p:cNvSpPr>
            <a:spLocks noGrp="1"/>
          </p:cNvSpPr>
          <p:nvPr>
            <p:ph type="sldNum" sz="quarter" idx="12"/>
          </p:nvPr>
        </p:nvSpPr>
        <p:spPr/>
        <p:txBody>
          <a:bodyPr>
            <a:normAutofit fontScale="85000" lnSpcReduction="20000"/>
          </a:bodyPr>
          <a:lstStyle/>
          <a:p>
            <a:fld id="{119EA509-CC96-414D-8879-7D74576A9F7D}" type="slidenum">
              <a:rPr kumimoji="1" lang="zh-CN" altLang="en-US" smtClean="0"/>
              <a:t>20</a:t>
            </a:fld>
            <a:endParaRPr kumimoji="1" lang="zh-CN" altLang="en-US"/>
          </a:p>
        </p:txBody>
      </p:sp>
      <p:sp>
        <p:nvSpPr>
          <p:cNvPr id="6" name="内容占位符 5"/>
          <p:cNvSpPr>
            <a:spLocks noGrp="1"/>
          </p:cNvSpPr>
          <p:nvPr>
            <p:ph sz="quarter" idx="1"/>
          </p:nvPr>
        </p:nvSpPr>
        <p:spPr/>
        <p:txBody>
          <a:bodyPr/>
          <a:lstStyle/>
          <a:p>
            <a:r>
              <a:rPr kumimoji="1" lang="en-US" altLang="zh-CN" b="1" dirty="0" smtClean="0"/>
              <a:t>Pauli Blocking </a:t>
            </a:r>
            <a:r>
              <a:rPr kumimoji="1" lang="en-US" altLang="zh-CN" dirty="0" smtClean="0">
                <a:sym typeface="Wingdings"/>
              </a:rPr>
              <a:t> </a:t>
            </a:r>
            <a:r>
              <a:rPr kumimoji="1" lang="en-US" altLang="zh-CN" dirty="0" err="1" smtClean="0">
                <a:sym typeface="Wingdings"/>
              </a:rPr>
              <a:t>E</a:t>
            </a:r>
            <a:r>
              <a:rPr kumimoji="1" lang="en-US" altLang="zh-CN" baseline="-25000" dirty="0" err="1" smtClean="0">
                <a:sym typeface="Wingdings"/>
              </a:rPr>
              <a:t>photon</a:t>
            </a:r>
            <a:r>
              <a:rPr kumimoji="1" lang="en-US" altLang="zh-CN" dirty="0" smtClean="0">
                <a:sym typeface="Wingdings"/>
              </a:rPr>
              <a:t> &gt; 2 E</a:t>
            </a:r>
            <a:r>
              <a:rPr kumimoji="1" lang="en-US" altLang="zh-CN" baseline="-25000" dirty="0" smtClean="0">
                <a:sym typeface="Wingdings"/>
              </a:rPr>
              <a:t>F</a:t>
            </a:r>
          </a:p>
          <a:p>
            <a:r>
              <a:rPr kumimoji="1" lang="en-US" altLang="zh-CN" dirty="0" smtClean="0">
                <a:sym typeface="Wingdings"/>
              </a:rPr>
              <a:t>Achieved E</a:t>
            </a:r>
            <a:r>
              <a:rPr kumimoji="1" lang="en-US" altLang="zh-CN" baseline="-25000" dirty="0" smtClean="0">
                <a:sym typeface="Wingdings"/>
              </a:rPr>
              <a:t>F</a:t>
            </a:r>
            <a:r>
              <a:rPr kumimoji="1" lang="en-US" altLang="zh-CN" dirty="0" smtClean="0">
                <a:sym typeface="Wingdings"/>
              </a:rPr>
              <a:t> ~ 1 </a:t>
            </a:r>
            <a:r>
              <a:rPr kumimoji="1" lang="en-US" altLang="zh-CN" dirty="0" err="1" smtClean="0">
                <a:sym typeface="Wingdings"/>
              </a:rPr>
              <a:t>eV</a:t>
            </a:r>
            <a:r>
              <a:rPr kumimoji="1" lang="en-US" altLang="zh-CN" dirty="0" smtClean="0">
                <a:sym typeface="Wingdings"/>
              </a:rPr>
              <a:t>  visible spectrum</a:t>
            </a:r>
            <a:endParaRPr kumimoji="1" lang="zh-CN" altLang="en-US" dirty="0"/>
          </a:p>
        </p:txBody>
      </p:sp>
      <p:pic>
        <p:nvPicPr>
          <p:cNvPr id="8" name="图片 7"/>
          <p:cNvPicPr>
            <a:picLocks noChangeAspect="1"/>
          </p:cNvPicPr>
          <p:nvPr/>
        </p:nvPicPr>
        <p:blipFill>
          <a:blip r:embed="rId2"/>
          <a:stretch>
            <a:fillRect/>
          </a:stretch>
        </p:blipFill>
        <p:spPr>
          <a:xfrm>
            <a:off x="1343727" y="3192935"/>
            <a:ext cx="6517711" cy="2714398"/>
          </a:xfrm>
          <a:prstGeom prst="rect">
            <a:avLst/>
          </a:prstGeom>
        </p:spPr>
      </p:pic>
    </p:spTree>
    <p:extLst>
      <p:ext uri="{BB962C8B-B14F-4D97-AF65-F5344CB8AC3E}">
        <p14:creationId xmlns:p14="http://schemas.microsoft.com/office/powerpoint/2010/main" val="4089094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Intrinsic </a:t>
            </a:r>
            <a:r>
              <a:rPr kumimoji="1" lang="en-US" altLang="zh-CN" dirty="0" err="1" smtClean="0"/>
              <a:t>Graphene</a:t>
            </a:r>
            <a:r>
              <a:rPr kumimoji="1" lang="en-US" altLang="zh-CN" dirty="0" smtClean="0"/>
              <a:t> </a:t>
            </a:r>
            <a:r>
              <a:rPr kumimoji="1" lang="en-US" altLang="zh-CN" dirty="0" err="1" smtClean="0"/>
              <a:t>Plasmons</a:t>
            </a:r>
            <a:endParaRPr kumimoji="1" lang="zh-CN" altLang="en-US" dirty="0"/>
          </a:p>
        </p:txBody>
      </p:sp>
      <p:sp>
        <p:nvSpPr>
          <p:cNvPr id="3" name="日期占位符 2"/>
          <p:cNvSpPr>
            <a:spLocks noGrp="1"/>
          </p:cNvSpPr>
          <p:nvPr>
            <p:ph type="dt" sz="half" idx="10"/>
          </p:nvPr>
        </p:nvSpPr>
        <p:spPr/>
        <p:txBody>
          <a:bodyPr/>
          <a:lstStyle/>
          <a:p>
            <a:pPr algn="r"/>
            <a:r>
              <a:rPr kumimoji="1" lang="en-US" altLang="zh-CN" smtClean="0"/>
              <a:t>2013-11-19</a:t>
            </a:r>
            <a:endParaRPr kumimoji="1" lang="zh-CN" altLang="en-US" dirty="0"/>
          </a:p>
        </p:txBody>
      </p:sp>
      <p:sp>
        <p:nvSpPr>
          <p:cNvPr id="4" name="页脚占位符 3"/>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5" name="幻灯片编号占位符 4"/>
          <p:cNvSpPr>
            <a:spLocks noGrp="1"/>
          </p:cNvSpPr>
          <p:nvPr>
            <p:ph type="sldNum" sz="quarter" idx="12"/>
          </p:nvPr>
        </p:nvSpPr>
        <p:spPr/>
        <p:txBody>
          <a:bodyPr>
            <a:normAutofit fontScale="85000" lnSpcReduction="20000"/>
          </a:bodyPr>
          <a:lstStyle/>
          <a:p>
            <a:fld id="{119EA509-CC96-414D-8879-7D74576A9F7D}" type="slidenum">
              <a:rPr kumimoji="1" lang="zh-CN" altLang="en-US" smtClean="0"/>
              <a:t>21</a:t>
            </a:fld>
            <a:endParaRPr kumimoji="1" lang="zh-CN" altLang="en-US"/>
          </a:p>
        </p:txBody>
      </p:sp>
      <p:sp>
        <p:nvSpPr>
          <p:cNvPr id="6" name="内容占位符 5"/>
          <p:cNvSpPr>
            <a:spLocks noGrp="1"/>
          </p:cNvSpPr>
          <p:nvPr>
            <p:ph sz="quarter" idx="1"/>
          </p:nvPr>
        </p:nvSpPr>
        <p:spPr/>
        <p:txBody>
          <a:bodyPr>
            <a:normAutofit/>
          </a:bodyPr>
          <a:lstStyle/>
          <a:p>
            <a:r>
              <a:rPr kumimoji="1" lang="en-US" altLang="zh-CN" dirty="0" smtClean="0"/>
              <a:t>TM and </a:t>
            </a:r>
            <a:r>
              <a:rPr kumimoji="1" lang="en-US" altLang="zh-CN" b="1" u="sng" dirty="0" smtClean="0">
                <a:solidFill>
                  <a:srgbClr val="FF0000"/>
                </a:solidFill>
              </a:rPr>
              <a:t>TE</a:t>
            </a:r>
            <a:r>
              <a:rPr kumimoji="1" lang="en-US" altLang="zh-CN" dirty="0" smtClean="0"/>
              <a:t> modes are both available in </a:t>
            </a:r>
            <a:r>
              <a:rPr kumimoji="1" lang="en-US" altLang="zh-CN" dirty="0" err="1" smtClean="0"/>
              <a:t>graphene</a:t>
            </a:r>
            <a:endParaRPr kumimoji="1" lang="en-US" altLang="zh-CN" dirty="0" smtClean="0"/>
          </a:p>
          <a:p>
            <a:pPr lvl="1"/>
            <a:r>
              <a:rPr kumimoji="1" lang="en-US" altLang="zh-CN" b="1" dirty="0"/>
              <a:t>TE modes </a:t>
            </a:r>
            <a:r>
              <a:rPr kumimoji="1" lang="en-US" altLang="zh-CN" dirty="0"/>
              <a:t>allow frequency slightly smaller than Pauli-blocking </a:t>
            </a:r>
            <a:r>
              <a:rPr kumimoji="1" lang="en-US" altLang="zh-CN" dirty="0" smtClean="0"/>
              <a:t>threshold: </a:t>
            </a:r>
          </a:p>
          <a:p>
            <a:pPr lvl="1"/>
            <a:r>
              <a:rPr kumimoji="1" lang="en-US" altLang="zh-CN" dirty="0" smtClean="0"/>
              <a:t>Comes along with </a:t>
            </a:r>
            <a:r>
              <a:rPr lang="en-US" altLang="zh-CN" dirty="0"/>
              <a:t>Dirac spectrum of </a:t>
            </a:r>
            <a:r>
              <a:rPr lang="en-US" altLang="zh-CN" dirty="0" smtClean="0"/>
              <a:t>electrons</a:t>
            </a:r>
          </a:p>
          <a:p>
            <a:pPr lvl="1"/>
            <a:r>
              <a:rPr lang="en-US" altLang="zh-CN" dirty="0" smtClean="0"/>
              <a:t>“The </a:t>
            </a:r>
            <a:r>
              <a:rPr lang="en-US" altLang="zh-CN" dirty="0"/>
              <a:t>new mode propagates along the </a:t>
            </a:r>
            <a:r>
              <a:rPr lang="en-US" altLang="zh-CN" dirty="0" err="1"/>
              <a:t>graphene</a:t>
            </a:r>
            <a:r>
              <a:rPr lang="en-US" altLang="zh-CN" dirty="0"/>
              <a:t> layer with the velocity close to the velocity of light, has a </a:t>
            </a:r>
            <a:r>
              <a:rPr lang="en-US" altLang="zh-CN" b="1" dirty="0"/>
              <a:t>weak damping</a:t>
            </a:r>
            <a:r>
              <a:rPr lang="en-US" altLang="zh-CN" dirty="0"/>
              <a:t>, and its frequency is tunable across a broad frequency range from radio waves to the infrared. </a:t>
            </a:r>
            <a:r>
              <a:rPr lang="en-US" altLang="zh-CN" dirty="0" smtClean="0"/>
              <a:t>”</a:t>
            </a:r>
            <a:endParaRPr lang="en-US" altLang="zh-CN" dirty="0"/>
          </a:p>
          <a:p>
            <a:pPr lvl="1"/>
            <a:endParaRPr kumimoji="1" lang="en-US" altLang="zh-CN" dirty="0"/>
          </a:p>
          <a:p>
            <a:endParaRPr kumimoji="1" lang="en-US" altLang="zh-CN" dirty="0" smtClean="0"/>
          </a:p>
          <a:p>
            <a:endParaRPr kumimoji="1" lang="en-US" altLang="zh-CN" dirty="0" smtClean="0"/>
          </a:p>
          <a:p>
            <a:pPr lvl="1"/>
            <a:endParaRPr kumimoji="1" lang="zh-CN" altLang="en-US" dirty="0"/>
          </a:p>
        </p:txBody>
      </p:sp>
      <p:graphicFrame>
        <p:nvGraphicFramePr>
          <p:cNvPr id="7" name="对象 6"/>
          <p:cNvGraphicFramePr>
            <a:graphicFrameLocks noChangeAspect="1"/>
          </p:cNvGraphicFramePr>
          <p:nvPr>
            <p:extLst>
              <p:ext uri="{D42A27DB-BD31-4B8C-83A1-F6EECF244321}">
                <p14:modId xmlns:p14="http://schemas.microsoft.com/office/powerpoint/2010/main" val="527481088"/>
              </p:ext>
            </p:extLst>
          </p:nvPr>
        </p:nvGraphicFramePr>
        <p:xfrm>
          <a:off x="3960830" y="2620950"/>
          <a:ext cx="2461020" cy="418897"/>
        </p:xfrm>
        <a:graphic>
          <a:graphicData uri="http://schemas.openxmlformats.org/presentationml/2006/ole">
            <mc:AlternateContent xmlns:mc="http://schemas.openxmlformats.org/markup-compatibility/2006">
              <mc:Choice xmlns:v="urn:schemas-microsoft-com:vml" Requires="v">
                <p:oleObj spid="_x0000_s1096" name="公式" r:id="rId3" imgW="1193800" imgH="203200" progId="Equation.3">
                  <p:embed/>
                </p:oleObj>
              </mc:Choice>
              <mc:Fallback>
                <p:oleObj name="公式" r:id="rId3" imgW="1193800" imgH="203200" progId="Equation.3">
                  <p:embed/>
                  <p:pic>
                    <p:nvPicPr>
                      <p:cNvPr id="0" name=""/>
                      <p:cNvPicPr/>
                      <p:nvPr/>
                    </p:nvPicPr>
                    <p:blipFill>
                      <a:blip r:embed="rId4"/>
                      <a:stretch>
                        <a:fillRect/>
                      </a:stretch>
                    </p:blipFill>
                    <p:spPr>
                      <a:xfrm>
                        <a:off x="3960830" y="2620950"/>
                        <a:ext cx="2461020" cy="418897"/>
                      </a:xfrm>
                      <a:prstGeom prst="rect">
                        <a:avLst/>
                      </a:prstGeom>
                    </p:spPr>
                  </p:pic>
                </p:oleObj>
              </mc:Fallback>
            </mc:AlternateContent>
          </a:graphicData>
        </a:graphic>
      </p:graphicFrame>
      <p:sp>
        <p:nvSpPr>
          <p:cNvPr id="8" name="矩形 7"/>
          <p:cNvSpPr/>
          <p:nvPr/>
        </p:nvSpPr>
        <p:spPr>
          <a:xfrm>
            <a:off x="1287046" y="5416285"/>
            <a:ext cx="7018546" cy="369332"/>
          </a:xfrm>
          <a:prstGeom prst="rect">
            <a:avLst/>
          </a:prstGeom>
        </p:spPr>
        <p:txBody>
          <a:bodyPr wrap="square">
            <a:spAutoFit/>
          </a:bodyPr>
          <a:lstStyle/>
          <a:p>
            <a:r>
              <a:rPr lang="en-US" altLang="zh-CN" dirty="0" smtClean="0">
                <a:latin typeface="Times"/>
                <a:cs typeface="Times"/>
              </a:rPr>
              <a:t>-- </a:t>
            </a:r>
            <a:r>
              <a:rPr lang="en-US" altLang="zh-CN" dirty="0" err="1" smtClean="0">
                <a:latin typeface="Times"/>
                <a:cs typeface="Times"/>
              </a:rPr>
              <a:t>Mikhailov</a:t>
            </a:r>
            <a:r>
              <a:rPr lang="en-US" altLang="zh-CN" dirty="0">
                <a:latin typeface="Times"/>
                <a:cs typeface="Times"/>
              </a:rPr>
              <a:t>, S. A. &amp; Ziegler, K. </a:t>
            </a:r>
            <a:r>
              <a:rPr lang="en-US" altLang="zh-CN" i="1" dirty="0" smtClean="0">
                <a:latin typeface="Times"/>
                <a:cs typeface="Times"/>
              </a:rPr>
              <a:t>Phys. </a:t>
            </a:r>
            <a:r>
              <a:rPr lang="hu-HU" altLang="zh-CN" i="1" dirty="0" smtClean="0">
                <a:latin typeface="Times"/>
                <a:cs typeface="Times"/>
              </a:rPr>
              <a:t>Rev</a:t>
            </a:r>
            <a:r>
              <a:rPr lang="hu-HU" altLang="zh-CN" i="1" dirty="0">
                <a:latin typeface="Times"/>
                <a:cs typeface="Times"/>
              </a:rPr>
              <a:t>. Lett. </a:t>
            </a:r>
            <a:r>
              <a:rPr lang="hu-HU" altLang="zh-CN" b="1" dirty="0">
                <a:latin typeface="Times"/>
                <a:cs typeface="Times"/>
              </a:rPr>
              <a:t>99, </a:t>
            </a:r>
            <a:r>
              <a:rPr lang="hu-HU" altLang="zh-CN" dirty="0">
                <a:latin typeface="Times"/>
                <a:cs typeface="Times"/>
              </a:rPr>
              <a:t>016803 (2007).</a:t>
            </a:r>
            <a:endParaRPr lang="zh-CN" altLang="en-US" dirty="0">
              <a:latin typeface="Times"/>
              <a:cs typeface="Times"/>
            </a:endParaRPr>
          </a:p>
        </p:txBody>
      </p:sp>
    </p:spTree>
    <p:extLst>
      <p:ext uri="{BB962C8B-B14F-4D97-AF65-F5344CB8AC3E}">
        <p14:creationId xmlns:p14="http://schemas.microsoft.com/office/powerpoint/2010/main" val="3250078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Massless Dirac Fermion (MDF)</a:t>
            </a:r>
            <a:endParaRPr kumimoji="1" lang="zh-CN" altLang="en-US" dirty="0"/>
          </a:p>
        </p:txBody>
      </p:sp>
      <p:sp>
        <p:nvSpPr>
          <p:cNvPr id="3" name="日期占位符 2"/>
          <p:cNvSpPr>
            <a:spLocks noGrp="1"/>
          </p:cNvSpPr>
          <p:nvPr>
            <p:ph type="dt" sz="half" idx="10"/>
          </p:nvPr>
        </p:nvSpPr>
        <p:spPr/>
        <p:txBody>
          <a:bodyPr/>
          <a:lstStyle/>
          <a:p>
            <a:pPr algn="r"/>
            <a:r>
              <a:rPr kumimoji="1" lang="en-US" altLang="zh-CN" smtClean="0"/>
              <a:t>2013-11-19</a:t>
            </a:r>
            <a:endParaRPr kumimoji="1" lang="zh-CN" altLang="en-US" dirty="0"/>
          </a:p>
        </p:txBody>
      </p:sp>
      <p:sp>
        <p:nvSpPr>
          <p:cNvPr id="4" name="页脚占位符 3"/>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5" name="幻灯片编号占位符 4"/>
          <p:cNvSpPr>
            <a:spLocks noGrp="1"/>
          </p:cNvSpPr>
          <p:nvPr>
            <p:ph type="sldNum" sz="quarter" idx="12"/>
          </p:nvPr>
        </p:nvSpPr>
        <p:spPr/>
        <p:txBody>
          <a:bodyPr>
            <a:normAutofit fontScale="85000" lnSpcReduction="20000"/>
          </a:bodyPr>
          <a:lstStyle/>
          <a:p>
            <a:fld id="{119EA509-CC96-414D-8879-7D74576A9F7D}" type="slidenum">
              <a:rPr kumimoji="1" lang="zh-CN" altLang="en-US" smtClean="0"/>
              <a:t>22</a:t>
            </a:fld>
            <a:endParaRPr kumimoji="1" lang="zh-CN" altLang="en-US"/>
          </a:p>
        </p:txBody>
      </p:sp>
      <p:sp>
        <p:nvSpPr>
          <p:cNvPr id="6" name="内容占位符 5"/>
          <p:cNvSpPr>
            <a:spLocks noGrp="1"/>
          </p:cNvSpPr>
          <p:nvPr>
            <p:ph sz="quarter" idx="1"/>
          </p:nvPr>
        </p:nvSpPr>
        <p:spPr/>
        <p:txBody>
          <a:bodyPr/>
          <a:lstStyle/>
          <a:p>
            <a:r>
              <a:rPr kumimoji="1" lang="en-US" altLang="zh-CN" dirty="0" smtClean="0"/>
              <a:t>In </a:t>
            </a:r>
            <a:r>
              <a:rPr kumimoji="1" lang="en-US" altLang="zh-CN" dirty="0" err="1" smtClean="0"/>
              <a:t>graphene</a:t>
            </a:r>
            <a:r>
              <a:rPr kumimoji="1" lang="en-US" altLang="zh-CN" dirty="0"/>
              <a:t> </a:t>
            </a:r>
          </a:p>
          <a:p>
            <a:pPr lvl="1"/>
            <a:endParaRPr kumimoji="1" lang="en-US" altLang="zh-CN" b="1" dirty="0" smtClean="0"/>
          </a:p>
          <a:p>
            <a:pPr lvl="1"/>
            <a:endParaRPr kumimoji="1" lang="en-US" altLang="zh-CN" b="1" dirty="0" smtClean="0"/>
          </a:p>
          <a:p>
            <a:pPr lvl="1"/>
            <a:r>
              <a:rPr kumimoji="1" lang="en-US" altLang="zh-CN" b="1" dirty="0" smtClean="0"/>
              <a:t>Kinetic </a:t>
            </a:r>
            <a:r>
              <a:rPr kumimoji="1" lang="en-US" altLang="zh-CN" b="1" dirty="0" smtClean="0">
                <a:solidFill>
                  <a:srgbClr val="FF0000"/>
                </a:solidFill>
              </a:rPr>
              <a:t>+ e-e Interaction</a:t>
            </a:r>
          </a:p>
          <a:p>
            <a:pPr lvl="1"/>
            <a:r>
              <a:rPr kumimoji="1" lang="en-US" altLang="zh-CN" dirty="0" err="1" smtClean="0"/>
              <a:t>Graphene</a:t>
            </a:r>
            <a:r>
              <a:rPr kumimoji="1" lang="en-US" altLang="zh-CN" dirty="0" smtClean="0"/>
              <a:t> fine-structure constant                    </a:t>
            </a:r>
          </a:p>
          <a:p>
            <a:pPr lvl="2"/>
            <a:r>
              <a:rPr kumimoji="1" lang="en-US" altLang="zh-CN" dirty="0" smtClean="0"/>
              <a:t>~ 2.2 for suspended sheet</a:t>
            </a:r>
          </a:p>
          <a:p>
            <a:pPr lvl="1"/>
            <a:r>
              <a:rPr kumimoji="1" lang="en-US" altLang="zh-CN" dirty="0" smtClean="0"/>
              <a:t> electrons in </a:t>
            </a:r>
            <a:r>
              <a:rPr kumimoji="1" lang="en-US" altLang="zh-CN" dirty="0" err="1" smtClean="0"/>
              <a:t>graphene</a:t>
            </a:r>
            <a:r>
              <a:rPr kumimoji="1" lang="en-US" altLang="zh-CN" dirty="0" smtClean="0"/>
              <a:t> interact quite strongly</a:t>
            </a:r>
          </a:p>
          <a:p>
            <a:pPr lvl="1"/>
            <a:r>
              <a:rPr kumimoji="1" lang="en-US" altLang="zh-CN" b="1" dirty="0" smtClean="0"/>
              <a:t>MDF =/= 2D electron gas</a:t>
            </a:r>
          </a:p>
          <a:p>
            <a:pPr lvl="5"/>
            <a:endParaRPr kumimoji="1" lang="zh-CN" altLang="en-US" dirty="0"/>
          </a:p>
        </p:txBody>
      </p:sp>
      <p:pic>
        <p:nvPicPr>
          <p:cNvPr id="7" name="内容占位符 3"/>
          <p:cNvPicPr>
            <a:picLocks noChangeAspect="1"/>
          </p:cNvPicPr>
          <p:nvPr/>
        </p:nvPicPr>
        <p:blipFill rotWithShape="1">
          <a:blip r:embed="rId3">
            <a:extLst>
              <a:ext uri="{28A0092B-C50C-407E-A947-70E740481C1C}">
                <a14:useLocalDpi xmlns:a14="http://schemas.microsoft.com/office/drawing/2010/main" val="0"/>
              </a:ext>
            </a:extLst>
          </a:blip>
          <a:srcRect l="8356" t="18450" b="10016"/>
          <a:stretch/>
        </p:blipFill>
        <p:spPr>
          <a:xfrm>
            <a:off x="2094922" y="2145212"/>
            <a:ext cx="4412864" cy="913854"/>
          </a:xfrm>
          <a:prstGeom prst="rect">
            <a:avLst/>
          </a:prstGeom>
        </p:spPr>
      </p:pic>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l="16402" r="17099"/>
          <a:stretch/>
        </p:blipFill>
        <p:spPr>
          <a:xfrm>
            <a:off x="5817662" y="3383637"/>
            <a:ext cx="1380247" cy="928925"/>
          </a:xfrm>
          <a:prstGeom prst="rect">
            <a:avLst/>
          </a:prstGeom>
        </p:spPr>
      </p:pic>
    </p:spTree>
    <p:extLst>
      <p:ext uri="{BB962C8B-B14F-4D97-AF65-F5344CB8AC3E}">
        <p14:creationId xmlns:p14="http://schemas.microsoft.com/office/powerpoint/2010/main" val="1350182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2D </a:t>
            </a:r>
            <a:r>
              <a:rPr kumimoji="1" lang="en-US" altLang="zh-CN" dirty="0" err="1" smtClean="0"/>
              <a:t>plasmons</a:t>
            </a:r>
            <a:endParaRPr kumimoji="1" lang="zh-CN" altLang="en-US" dirty="0"/>
          </a:p>
        </p:txBody>
      </p:sp>
      <p:sp>
        <p:nvSpPr>
          <p:cNvPr id="3" name="日期占位符 2"/>
          <p:cNvSpPr>
            <a:spLocks noGrp="1"/>
          </p:cNvSpPr>
          <p:nvPr>
            <p:ph type="dt" sz="half" idx="10"/>
          </p:nvPr>
        </p:nvSpPr>
        <p:spPr/>
        <p:txBody>
          <a:bodyPr/>
          <a:lstStyle/>
          <a:p>
            <a:pPr algn="r"/>
            <a:r>
              <a:rPr kumimoji="1" lang="en-US" altLang="zh-CN" smtClean="0"/>
              <a:t>2013-11-19</a:t>
            </a:r>
            <a:endParaRPr kumimoji="1" lang="zh-CN" altLang="en-US" dirty="0"/>
          </a:p>
        </p:txBody>
      </p:sp>
      <p:sp>
        <p:nvSpPr>
          <p:cNvPr id="4" name="页脚占位符 3"/>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5" name="幻灯片编号占位符 4"/>
          <p:cNvSpPr>
            <a:spLocks noGrp="1"/>
          </p:cNvSpPr>
          <p:nvPr>
            <p:ph type="sldNum" sz="quarter" idx="12"/>
          </p:nvPr>
        </p:nvSpPr>
        <p:spPr/>
        <p:txBody>
          <a:bodyPr>
            <a:normAutofit fontScale="85000" lnSpcReduction="20000"/>
          </a:bodyPr>
          <a:lstStyle/>
          <a:p>
            <a:fld id="{119EA509-CC96-414D-8879-7D74576A9F7D}" type="slidenum">
              <a:rPr kumimoji="1" lang="zh-CN" altLang="en-US" smtClean="0"/>
              <a:t>23</a:t>
            </a:fld>
            <a:endParaRPr kumimoji="1" lang="zh-CN" altLang="en-US"/>
          </a:p>
        </p:txBody>
      </p:sp>
      <p:pic>
        <p:nvPicPr>
          <p:cNvPr id="11" name="内容占位符 10"/>
          <p:cNvPicPr>
            <a:picLocks noGrp="1" noChangeAspect="1"/>
          </p:cNvPicPr>
          <p:nvPr>
            <p:ph sz="quarter" idx="1"/>
          </p:nvPr>
        </p:nvPicPr>
        <p:blipFill>
          <a:blip r:embed="rId2"/>
          <a:stretch>
            <a:fillRect/>
          </a:stretch>
        </p:blipFill>
        <p:spPr>
          <a:xfrm>
            <a:off x="4070625" y="4434795"/>
            <a:ext cx="347502" cy="512108"/>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119" y="1571467"/>
            <a:ext cx="5057294" cy="1108656"/>
          </a:xfrm>
          <a:prstGeom prst="rect">
            <a:avLst/>
          </a:prstGeom>
        </p:spPr>
      </p:pic>
      <p:sp>
        <p:nvSpPr>
          <p:cNvPr id="8" name="下箭头 7"/>
          <p:cNvSpPr/>
          <p:nvPr/>
        </p:nvSpPr>
        <p:spPr>
          <a:xfrm>
            <a:off x="4031893" y="2673963"/>
            <a:ext cx="293160" cy="489397"/>
          </a:xfrm>
          <a:prstGeom prst="downArrow">
            <a:avLst/>
          </a:prstGeom>
          <a:solidFill>
            <a:sysClr val="window" lastClr="FFFFFF"/>
          </a:solidFill>
          <a:ln w="15875"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entury Gothic" panose="020B0502020202020204"/>
              <a:ea typeface="幼圆" panose="02010509060101010101" pitchFamily="49" charset="-122"/>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1139" y="3198594"/>
            <a:ext cx="3354663" cy="1187247"/>
          </a:xfrm>
          <a:prstGeom prst="rect">
            <a:avLst/>
          </a:prstGeom>
        </p:spPr>
      </p:pic>
      <p:pic>
        <p:nvPicPr>
          <p:cNvPr id="10" name="内容占位符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3473" y="4995857"/>
            <a:ext cx="3149997" cy="1124999"/>
          </a:xfrm>
          <a:prstGeom prst="rect">
            <a:avLst/>
          </a:prstGeom>
        </p:spPr>
      </p:pic>
    </p:spTree>
    <p:extLst>
      <p:ext uri="{BB962C8B-B14F-4D97-AF65-F5344CB8AC3E}">
        <p14:creationId xmlns:p14="http://schemas.microsoft.com/office/powerpoint/2010/main" val="466914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3600" dirty="0" err="1" smtClean="0"/>
              <a:t>Graphene</a:t>
            </a:r>
            <a:r>
              <a:rPr kumimoji="1" lang="en-US" altLang="zh-CN" sz="3600" dirty="0" smtClean="0"/>
              <a:t> based </a:t>
            </a:r>
            <a:r>
              <a:rPr kumimoji="1" lang="en-US" altLang="zh-CN" sz="3600" dirty="0" err="1" smtClean="0"/>
              <a:t>plasmon</a:t>
            </a:r>
            <a:r>
              <a:rPr kumimoji="1" lang="en-US" altLang="zh-CN" sz="3600" dirty="0" smtClean="0"/>
              <a:t> App 1</a:t>
            </a:r>
            <a:endParaRPr kumimoji="1" lang="zh-CN" altLang="en-US" sz="3600" dirty="0"/>
          </a:p>
        </p:txBody>
      </p:sp>
      <p:sp>
        <p:nvSpPr>
          <p:cNvPr id="3" name="日期占位符 2"/>
          <p:cNvSpPr>
            <a:spLocks noGrp="1"/>
          </p:cNvSpPr>
          <p:nvPr>
            <p:ph type="dt" sz="half" idx="10"/>
          </p:nvPr>
        </p:nvSpPr>
        <p:spPr/>
        <p:txBody>
          <a:bodyPr/>
          <a:lstStyle/>
          <a:p>
            <a:pPr algn="r"/>
            <a:r>
              <a:rPr kumimoji="1" lang="en-US" altLang="zh-CN" smtClean="0"/>
              <a:t>2013-11-19</a:t>
            </a:r>
            <a:endParaRPr kumimoji="1" lang="zh-CN" altLang="en-US" dirty="0"/>
          </a:p>
        </p:txBody>
      </p:sp>
      <p:sp>
        <p:nvSpPr>
          <p:cNvPr id="4" name="页脚占位符 3"/>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5" name="幻灯片编号占位符 4"/>
          <p:cNvSpPr>
            <a:spLocks noGrp="1"/>
          </p:cNvSpPr>
          <p:nvPr>
            <p:ph type="sldNum" sz="quarter" idx="12"/>
          </p:nvPr>
        </p:nvSpPr>
        <p:spPr/>
        <p:txBody>
          <a:bodyPr>
            <a:normAutofit fontScale="85000" lnSpcReduction="20000"/>
          </a:bodyPr>
          <a:lstStyle/>
          <a:p>
            <a:fld id="{119EA509-CC96-414D-8879-7D74576A9F7D}" type="slidenum">
              <a:rPr kumimoji="1" lang="zh-CN" altLang="en-US" smtClean="0"/>
              <a:t>24</a:t>
            </a:fld>
            <a:endParaRPr kumimoji="1" lang="zh-CN" altLang="en-US"/>
          </a:p>
        </p:txBody>
      </p:sp>
      <p:sp>
        <p:nvSpPr>
          <p:cNvPr id="6" name="内容占位符 5"/>
          <p:cNvSpPr>
            <a:spLocks noGrp="1"/>
          </p:cNvSpPr>
          <p:nvPr>
            <p:ph sz="quarter" idx="1"/>
          </p:nvPr>
        </p:nvSpPr>
        <p:spPr/>
        <p:txBody>
          <a:bodyPr/>
          <a:lstStyle/>
          <a:p>
            <a:r>
              <a:rPr kumimoji="1" lang="en-US" altLang="zh-CN" sz="2800" dirty="0"/>
              <a:t>Enhance Raman scattering for </a:t>
            </a:r>
            <a:r>
              <a:rPr kumimoji="1" lang="en-US" altLang="zh-CN" sz="2800" dirty="0" err="1"/>
              <a:t>graphene</a:t>
            </a:r>
            <a:endParaRPr kumimoji="1" lang="zh-CN" altLang="en-US" dirty="0"/>
          </a:p>
        </p:txBody>
      </p:sp>
      <p:pic>
        <p:nvPicPr>
          <p:cNvPr id="7" name="图片 6"/>
          <p:cNvPicPr>
            <a:picLocks noChangeAspect="1"/>
          </p:cNvPicPr>
          <p:nvPr/>
        </p:nvPicPr>
        <p:blipFill>
          <a:blip r:embed="rId3"/>
          <a:stretch>
            <a:fillRect/>
          </a:stretch>
        </p:blipFill>
        <p:spPr>
          <a:xfrm>
            <a:off x="533400" y="2111515"/>
            <a:ext cx="4740616" cy="3984485"/>
          </a:xfrm>
          <a:prstGeom prst="rect">
            <a:avLst/>
          </a:prstGeom>
        </p:spPr>
      </p:pic>
      <p:pic>
        <p:nvPicPr>
          <p:cNvPr id="8" name="图片 7"/>
          <p:cNvPicPr>
            <a:picLocks noChangeAspect="1"/>
          </p:cNvPicPr>
          <p:nvPr/>
        </p:nvPicPr>
        <p:blipFill>
          <a:blip r:embed="rId4"/>
          <a:stretch>
            <a:fillRect/>
          </a:stretch>
        </p:blipFill>
        <p:spPr>
          <a:xfrm>
            <a:off x="5753148" y="2223705"/>
            <a:ext cx="3009852" cy="3883424"/>
          </a:xfrm>
          <a:prstGeom prst="rect">
            <a:avLst/>
          </a:prstGeom>
        </p:spPr>
      </p:pic>
    </p:spTree>
    <p:extLst>
      <p:ext uri="{BB962C8B-B14F-4D97-AF65-F5344CB8AC3E}">
        <p14:creationId xmlns:p14="http://schemas.microsoft.com/office/powerpoint/2010/main" val="3520067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kumimoji="1" lang="en-US" altLang="zh-CN" sz="2200" dirty="0"/>
              <a:t>App 1.1 – </a:t>
            </a:r>
            <a:r>
              <a:rPr kumimoji="1" lang="en-US" altLang="zh-CN" sz="2200" dirty="0" err="1"/>
              <a:t>Graphene</a:t>
            </a:r>
            <a:r>
              <a:rPr kumimoji="1" lang="en-US" altLang="zh-CN" sz="2200" dirty="0"/>
              <a:t> for Surface Enhanced Raman Spectroscopy</a:t>
            </a:r>
            <a:endParaRPr kumimoji="1" lang="zh-CN" altLang="en-US" sz="2200" dirty="0"/>
          </a:p>
        </p:txBody>
      </p:sp>
      <p:sp>
        <p:nvSpPr>
          <p:cNvPr id="3" name="日期占位符 2"/>
          <p:cNvSpPr>
            <a:spLocks noGrp="1"/>
          </p:cNvSpPr>
          <p:nvPr>
            <p:ph type="dt" sz="half" idx="10"/>
          </p:nvPr>
        </p:nvSpPr>
        <p:spPr/>
        <p:txBody>
          <a:bodyPr/>
          <a:lstStyle/>
          <a:p>
            <a:pPr algn="r"/>
            <a:r>
              <a:rPr kumimoji="1" lang="en-US" altLang="zh-CN" smtClean="0"/>
              <a:t>2013-11-19</a:t>
            </a:r>
            <a:endParaRPr kumimoji="1" lang="zh-CN" altLang="en-US" dirty="0"/>
          </a:p>
        </p:txBody>
      </p:sp>
      <p:sp>
        <p:nvSpPr>
          <p:cNvPr id="4" name="页脚占位符 3"/>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5" name="幻灯片编号占位符 4"/>
          <p:cNvSpPr>
            <a:spLocks noGrp="1"/>
          </p:cNvSpPr>
          <p:nvPr>
            <p:ph type="sldNum" sz="quarter" idx="12"/>
          </p:nvPr>
        </p:nvSpPr>
        <p:spPr/>
        <p:txBody>
          <a:bodyPr>
            <a:normAutofit fontScale="85000" lnSpcReduction="20000"/>
          </a:bodyPr>
          <a:lstStyle/>
          <a:p>
            <a:fld id="{119EA509-CC96-414D-8879-7D74576A9F7D}" type="slidenum">
              <a:rPr kumimoji="1" lang="zh-CN" altLang="en-US" smtClean="0"/>
              <a:t>25</a:t>
            </a:fld>
            <a:endParaRPr kumimoji="1" lang="zh-CN" altLang="en-US"/>
          </a:p>
        </p:txBody>
      </p:sp>
      <p:pic>
        <p:nvPicPr>
          <p:cNvPr id="7" name="图片 6"/>
          <p:cNvPicPr>
            <a:picLocks noChangeAspect="1"/>
          </p:cNvPicPr>
          <p:nvPr/>
        </p:nvPicPr>
        <p:blipFill>
          <a:blip r:embed="rId3"/>
          <a:stretch>
            <a:fillRect/>
          </a:stretch>
        </p:blipFill>
        <p:spPr>
          <a:xfrm>
            <a:off x="0" y="886522"/>
            <a:ext cx="9144000" cy="5849888"/>
          </a:xfrm>
          <a:prstGeom prst="rect">
            <a:avLst/>
          </a:prstGeom>
        </p:spPr>
      </p:pic>
    </p:spTree>
    <p:extLst>
      <p:ext uri="{BB962C8B-B14F-4D97-AF65-F5344CB8AC3E}">
        <p14:creationId xmlns:p14="http://schemas.microsoft.com/office/powerpoint/2010/main" val="1431764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hr-HR" altLang="zh-CN" dirty="0"/>
              <a:t>App2 – photovoltage enhancement</a:t>
            </a:r>
            <a:endParaRPr kumimoji="1" lang="zh-CN" altLang="en-US" dirty="0"/>
          </a:p>
        </p:txBody>
      </p:sp>
      <p:sp>
        <p:nvSpPr>
          <p:cNvPr id="3" name="日期占位符 2"/>
          <p:cNvSpPr>
            <a:spLocks noGrp="1"/>
          </p:cNvSpPr>
          <p:nvPr>
            <p:ph type="dt" sz="half" idx="10"/>
          </p:nvPr>
        </p:nvSpPr>
        <p:spPr/>
        <p:txBody>
          <a:bodyPr/>
          <a:lstStyle/>
          <a:p>
            <a:pPr algn="r"/>
            <a:r>
              <a:rPr kumimoji="1" lang="en-US" altLang="zh-CN" smtClean="0"/>
              <a:t>2013-11-19</a:t>
            </a:r>
            <a:endParaRPr kumimoji="1" lang="zh-CN" altLang="en-US" dirty="0"/>
          </a:p>
        </p:txBody>
      </p:sp>
      <p:sp>
        <p:nvSpPr>
          <p:cNvPr id="4" name="页脚占位符 3"/>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5" name="幻灯片编号占位符 4"/>
          <p:cNvSpPr>
            <a:spLocks noGrp="1"/>
          </p:cNvSpPr>
          <p:nvPr>
            <p:ph type="sldNum" sz="quarter" idx="12"/>
          </p:nvPr>
        </p:nvSpPr>
        <p:spPr/>
        <p:txBody>
          <a:bodyPr>
            <a:normAutofit fontScale="85000" lnSpcReduction="20000"/>
          </a:bodyPr>
          <a:lstStyle/>
          <a:p>
            <a:fld id="{119EA509-CC96-414D-8879-7D74576A9F7D}" type="slidenum">
              <a:rPr kumimoji="1" lang="zh-CN" altLang="en-US" smtClean="0"/>
              <a:t>26</a:t>
            </a:fld>
            <a:endParaRPr kumimoji="1" lang="zh-CN" altLang="en-US"/>
          </a:p>
        </p:txBody>
      </p:sp>
      <p:pic>
        <p:nvPicPr>
          <p:cNvPr id="7" name="图片 6"/>
          <p:cNvPicPr>
            <a:picLocks noChangeAspect="1"/>
          </p:cNvPicPr>
          <p:nvPr/>
        </p:nvPicPr>
        <p:blipFill>
          <a:blip r:embed="rId3"/>
          <a:stretch>
            <a:fillRect/>
          </a:stretch>
        </p:blipFill>
        <p:spPr>
          <a:xfrm>
            <a:off x="1013372" y="1106273"/>
            <a:ext cx="7242237" cy="2455111"/>
          </a:xfrm>
          <a:prstGeom prst="rect">
            <a:avLst/>
          </a:prstGeom>
        </p:spPr>
      </p:pic>
      <p:pic>
        <p:nvPicPr>
          <p:cNvPr id="8" name="图片 7"/>
          <p:cNvPicPr>
            <a:picLocks noChangeAspect="1"/>
          </p:cNvPicPr>
          <p:nvPr/>
        </p:nvPicPr>
        <p:blipFill>
          <a:blip r:embed="rId4"/>
          <a:stretch>
            <a:fillRect/>
          </a:stretch>
        </p:blipFill>
        <p:spPr>
          <a:xfrm>
            <a:off x="2580723" y="3561384"/>
            <a:ext cx="4691637" cy="2498063"/>
          </a:xfrm>
          <a:prstGeom prst="rect">
            <a:avLst/>
          </a:prstGeom>
        </p:spPr>
      </p:pic>
      <p:sp>
        <p:nvSpPr>
          <p:cNvPr id="9" name="文本框 8"/>
          <p:cNvSpPr txBox="1"/>
          <p:nvPr/>
        </p:nvSpPr>
        <p:spPr>
          <a:xfrm>
            <a:off x="6180169" y="3589596"/>
            <a:ext cx="1196161" cy="461665"/>
          </a:xfrm>
          <a:prstGeom prst="rect">
            <a:avLst/>
          </a:prstGeom>
          <a:noFill/>
        </p:spPr>
        <p:txBody>
          <a:bodyPr wrap="none" rtlCol="0">
            <a:spAutoFit/>
          </a:bodyPr>
          <a:lstStyle/>
          <a:p>
            <a:r>
              <a:rPr kumimoji="1" lang="en-US" altLang="zh-CN" sz="2400" dirty="0" smtClean="0">
                <a:latin typeface="Times"/>
                <a:cs typeface="Times"/>
              </a:rPr>
              <a:t>V</a:t>
            </a:r>
            <a:r>
              <a:rPr kumimoji="1" lang="en-US" altLang="zh-CN" sz="2400" baseline="-25000" dirty="0" smtClean="0">
                <a:latin typeface="Times"/>
                <a:cs typeface="Times"/>
              </a:rPr>
              <a:t>BG</a:t>
            </a:r>
            <a:r>
              <a:rPr kumimoji="1" lang="en-US" altLang="zh-CN" sz="2400" dirty="0" smtClean="0">
                <a:latin typeface="Times"/>
                <a:cs typeface="Times"/>
              </a:rPr>
              <a:t> (V)</a:t>
            </a:r>
            <a:endParaRPr kumimoji="1" lang="zh-CN" altLang="en-US" sz="2400" baseline="-25000" dirty="0">
              <a:latin typeface="Times"/>
              <a:cs typeface="Times"/>
            </a:endParaRPr>
          </a:p>
        </p:txBody>
      </p:sp>
    </p:spTree>
    <p:extLst>
      <p:ext uri="{BB962C8B-B14F-4D97-AF65-F5344CB8AC3E}">
        <p14:creationId xmlns:p14="http://schemas.microsoft.com/office/powerpoint/2010/main" val="3235342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4" name="图片 3"/>
          <p:cNvPicPr>
            <a:picLocks noChangeAspect="1"/>
          </p:cNvPicPr>
          <p:nvPr/>
        </p:nvPicPr>
        <p:blipFill>
          <a:blip r:embed="rId3"/>
          <a:stretch>
            <a:fillRect/>
          </a:stretch>
        </p:blipFill>
        <p:spPr>
          <a:xfrm>
            <a:off x="334301" y="-1"/>
            <a:ext cx="8229600" cy="6321457"/>
          </a:xfrm>
          <a:prstGeom prst="rect">
            <a:avLst/>
          </a:prstGeom>
        </p:spPr>
      </p:pic>
      <p:sp>
        <p:nvSpPr>
          <p:cNvPr id="5" name="文本框 4"/>
          <p:cNvSpPr txBox="1"/>
          <p:nvPr/>
        </p:nvSpPr>
        <p:spPr>
          <a:xfrm>
            <a:off x="210843" y="6388405"/>
            <a:ext cx="9179909" cy="369332"/>
          </a:xfrm>
          <a:prstGeom prst="rect">
            <a:avLst/>
          </a:prstGeom>
          <a:noFill/>
        </p:spPr>
        <p:txBody>
          <a:bodyPr wrap="square" rtlCol="0">
            <a:spAutoFit/>
          </a:bodyPr>
          <a:lstStyle/>
          <a:p>
            <a:r>
              <a:rPr kumimoji="1" lang="en-US" altLang="zh-CN" b="1" dirty="0" smtClean="0">
                <a:solidFill>
                  <a:srgbClr val="0000FF"/>
                </a:solidFill>
                <a:latin typeface="Times"/>
                <a:cs typeface="Times"/>
              </a:rPr>
              <a:t>Fang, </a:t>
            </a:r>
            <a:r>
              <a:rPr kumimoji="1" lang="en-US" altLang="zh-CN" b="1" dirty="0" err="1" smtClean="0">
                <a:solidFill>
                  <a:srgbClr val="0000FF"/>
                </a:solidFill>
                <a:latin typeface="Times"/>
                <a:cs typeface="Times"/>
              </a:rPr>
              <a:t>Zheyu</a:t>
            </a:r>
            <a:r>
              <a:rPr kumimoji="1" lang="en-US" altLang="zh-CN" b="1" dirty="0" smtClean="0">
                <a:latin typeface="Times"/>
                <a:cs typeface="Times"/>
              </a:rPr>
              <a:t>, et al. </a:t>
            </a:r>
            <a:r>
              <a:rPr lang="en-US" altLang="zh-CN" b="1" dirty="0" err="1">
                <a:latin typeface="Times"/>
                <a:cs typeface="Times"/>
              </a:rPr>
              <a:t>Graphene</a:t>
            </a:r>
            <a:r>
              <a:rPr lang="en-US" altLang="zh-CN" b="1" dirty="0">
                <a:latin typeface="Times"/>
                <a:cs typeface="Times"/>
              </a:rPr>
              <a:t>-Antenna Sandwich </a:t>
            </a:r>
            <a:r>
              <a:rPr lang="en-US" altLang="zh-CN" b="1" dirty="0" err="1" smtClean="0">
                <a:latin typeface="Times"/>
                <a:cs typeface="Times"/>
              </a:rPr>
              <a:t>Photodetector</a:t>
            </a:r>
            <a:r>
              <a:rPr kumimoji="1" lang="en-US" altLang="zh-CN" b="1" dirty="0" smtClean="0">
                <a:latin typeface="Times"/>
                <a:cs typeface="Times"/>
              </a:rPr>
              <a:t>, </a:t>
            </a:r>
            <a:r>
              <a:rPr lang="hu-HU" altLang="zh-CN" b="1" dirty="0">
                <a:latin typeface="Times"/>
                <a:cs typeface="Times"/>
              </a:rPr>
              <a:t>Nano Lett. 2012, 12, </a:t>
            </a:r>
            <a:r>
              <a:rPr lang="hu-HU" altLang="zh-CN" b="1" dirty="0" smtClean="0">
                <a:latin typeface="Times"/>
                <a:cs typeface="Times"/>
              </a:rPr>
              <a:t>3808</a:t>
            </a:r>
            <a:endParaRPr lang="hu-HU" altLang="zh-CN" b="1" dirty="0">
              <a:latin typeface="Times"/>
              <a:cs typeface="Times"/>
            </a:endParaRPr>
          </a:p>
        </p:txBody>
      </p:sp>
      <p:sp>
        <p:nvSpPr>
          <p:cNvPr id="6" name="文本框 5"/>
          <p:cNvSpPr txBox="1"/>
          <p:nvPr/>
        </p:nvSpPr>
        <p:spPr>
          <a:xfrm>
            <a:off x="210843" y="5462934"/>
            <a:ext cx="2981330" cy="954107"/>
          </a:xfrm>
          <a:prstGeom prst="rect">
            <a:avLst/>
          </a:prstGeom>
          <a:noFill/>
        </p:spPr>
        <p:txBody>
          <a:bodyPr wrap="none" rtlCol="0">
            <a:spAutoFit/>
          </a:bodyPr>
          <a:lstStyle/>
          <a:p>
            <a:r>
              <a:rPr kumimoji="1" lang="en-US" altLang="zh-CN" sz="2800" b="1" dirty="0" smtClean="0">
                <a:solidFill>
                  <a:srgbClr val="FF0000"/>
                </a:solidFill>
                <a:latin typeface="Times"/>
                <a:cs typeface="Times"/>
              </a:rPr>
              <a:t>A little more for </a:t>
            </a:r>
          </a:p>
          <a:p>
            <a:r>
              <a:rPr kumimoji="1" lang="en-US" altLang="zh-CN" sz="2800" b="1" dirty="0" smtClean="0">
                <a:solidFill>
                  <a:srgbClr val="FF0000"/>
                </a:solidFill>
                <a:latin typeface="Times"/>
                <a:cs typeface="Times"/>
              </a:rPr>
              <a:t>your knowledge…</a:t>
            </a:r>
            <a:endParaRPr kumimoji="1" lang="zh-CN" altLang="en-US" sz="2800" b="1" dirty="0">
              <a:solidFill>
                <a:srgbClr val="FF0000"/>
              </a:solidFill>
              <a:latin typeface="Times"/>
              <a:cs typeface="Times"/>
            </a:endParaRPr>
          </a:p>
        </p:txBody>
      </p:sp>
    </p:spTree>
    <p:extLst>
      <p:ext uri="{BB962C8B-B14F-4D97-AF65-F5344CB8AC3E}">
        <p14:creationId xmlns:p14="http://schemas.microsoft.com/office/powerpoint/2010/main" val="3550421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lvl="1"/>
            <a:r>
              <a:rPr kumimoji="1" lang="en-US" altLang="zh-CN" sz="3200" b="1" dirty="0" err="1" smtClean="0">
                <a:latin typeface="Times"/>
                <a:cs typeface="Times"/>
              </a:rPr>
              <a:t>Graphene</a:t>
            </a:r>
            <a:r>
              <a:rPr kumimoji="1" lang="en-US" altLang="zh-CN" sz="3200" b="1" dirty="0" smtClean="0">
                <a:latin typeface="Times"/>
                <a:cs typeface="Times"/>
              </a:rPr>
              <a:t>-based </a:t>
            </a:r>
            <a:r>
              <a:rPr kumimoji="1" lang="en-US" altLang="zh-CN" sz="3200" b="1" dirty="0" err="1" smtClean="0">
                <a:latin typeface="Times"/>
                <a:cs typeface="Times"/>
              </a:rPr>
              <a:t>plasmonic</a:t>
            </a:r>
            <a:r>
              <a:rPr kumimoji="1" lang="en-US" altLang="zh-CN" sz="3200" b="1" dirty="0" smtClean="0">
                <a:latin typeface="Times"/>
                <a:cs typeface="Times"/>
              </a:rPr>
              <a:t> hybrid devices</a:t>
            </a:r>
            <a:endParaRPr kumimoji="1" lang="zh-CN" altLang="en-US" sz="3200" b="1" dirty="0">
              <a:latin typeface="Times"/>
              <a:cs typeface="Times"/>
            </a:endParaRPr>
          </a:p>
        </p:txBody>
      </p:sp>
      <p:sp>
        <p:nvSpPr>
          <p:cNvPr id="3" name="日期占位符 2"/>
          <p:cNvSpPr>
            <a:spLocks noGrp="1"/>
          </p:cNvSpPr>
          <p:nvPr>
            <p:ph type="dt" sz="half" idx="10"/>
          </p:nvPr>
        </p:nvSpPr>
        <p:spPr/>
        <p:txBody>
          <a:bodyPr/>
          <a:lstStyle/>
          <a:p>
            <a:pPr algn="r"/>
            <a:r>
              <a:rPr kumimoji="1" lang="en-US" altLang="zh-CN" smtClean="0"/>
              <a:t>2013-11-19</a:t>
            </a:r>
            <a:endParaRPr kumimoji="1" lang="zh-CN" altLang="en-US" dirty="0"/>
          </a:p>
        </p:txBody>
      </p:sp>
      <p:sp>
        <p:nvSpPr>
          <p:cNvPr id="4" name="页脚占位符 3"/>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5" name="幻灯片编号占位符 4"/>
          <p:cNvSpPr>
            <a:spLocks noGrp="1"/>
          </p:cNvSpPr>
          <p:nvPr>
            <p:ph type="sldNum" sz="quarter" idx="12"/>
          </p:nvPr>
        </p:nvSpPr>
        <p:spPr/>
        <p:txBody>
          <a:bodyPr>
            <a:normAutofit fontScale="85000" lnSpcReduction="20000"/>
          </a:bodyPr>
          <a:lstStyle/>
          <a:p>
            <a:fld id="{119EA509-CC96-414D-8879-7D74576A9F7D}" type="slidenum">
              <a:rPr kumimoji="1" lang="zh-CN" altLang="en-US" smtClean="0"/>
              <a:t>28</a:t>
            </a:fld>
            <a:endParaRPr kumimoji="1" lang="zh-CN" altLang="en-US"/>
          </a:p>
        </p:txBody>
      </p:sp>
      <p:sp>
        <p:nvSpPr>
          <p:cNvPr id="6" name="内容占位符 5"/>
          <p:cNvSpPr>
            <a:spLocks noGrp="1"/>
          </p:cNvSpPr>
          <p:nvPr>
            <p:ph sz="quarter" idx="1"/>
          </p:nvPr>
        </p:nvSpPr>
        <p:spPr/>
        <p:txBody>
          <a:bodyPr/>
          <a:lstStyle/>
          <a:p>
            <a:r>
              <a:rPr kumimoji="1" lang="en-US" altLang="zh-CN" dirty="0" smtClean="0"/>
              <a:t>Hot topic, but still challenging!</a:t>
            </a:r>
          </a:p>
          <a:p>
            <a:pPr lvl="1"/>
            <a:r>
              <a:rPr kumimoji="1" lang="en-US" altLang="zh-CN" dirty="0" smtClean="0"/>
              <a:t>2D building blocks (</a:t>
            </a:r>
            <a:r>
              <a:rPr kumimoji="1" lang="en-US" altLang="zh-CN" dirty="0" err="1" smtClean="0"/>
              <a:t>graphene</a:t>
            </a:r>
            <a:r>
              <a:rPr kumimoji="1" lang="en-US" altLang="zh-CN" dirty="0" smtClean="0"/>
              <a:t>, </a:t>
            </a:r>
            <a:r>
              <a:rPr kumimoji="1" lang="en-US" altLang="zh-CN" dirty="0" err="1" smtClean="0"/>
              <a:t>hBN</a:t>
            </a:r>
            <a:r>
              <a:rPr kumimoji="1" lang="en-US" altLang="zh-CN" dirty="0" smtClean="0"/>
              <a:t>, TMDCs, etc.)</a:t>
            </a:r>
          </a:p>
          <a:p>
            <a:pPr lvl="2"/>
            <a:r>
              <a:rPr kumimoji="1" lang="en-US" altLang="zh-CN" dirty="0" smtClean="0"/>
              <a:t>Semimetal, dielectrics, semiconductors …</a:t>
            </a:r>
            <a:endParaRPr kumimoji="1" lang="en-US" altLang="zh-CN" dirty="0"/>
          </a:p>
          <a:p>
            <a:pPr lvl="1"/>
            <a:r>
              <a:rPr kumimoji="1" lang="en-US" altLang="zh-CN" dirty="0" smtClean="0"/>
              <a:t>Ultra-fast optical modulators, </a:t>
            </a:r>
            <a:r>
              <a:rPr kumimoji="1" lang="en-US" altLang="zh-CN" dirty="0" err="1" smtClean="0"/>
              <a:t>graphene</a:t>
            </a:r>
            <a:r>
              <a:rPr kumimoji="1" lang="en-US" altLang="zh-CN" dirty="0" smtClean="0"/>
              <a:t>-based  2D laser</a:t>
            </a:r>
          </a:p>
          <a:p>
            <a:pPr lvl="1"/>
            <a:r>
              <a:rPr kumimoji="1" lang="en-US" altLang="zh-CN" dirty="0" smtClean="0"/>
              <a:t>Strong confinement &amp; interaction</a:t>
            </a:r>
          </a:p>
          <a:p>
            <a:pPr lvl="1"/>
            <a:endParaRPr kumimoji="1" lang="en-US" altLang="zh-CN" dirty="0" smtClean="0"/>
          </a:p>
          <a:p>
            <a:pPr lvl="1"/>
            <a:r>
              <a:rPr kumimoji="1" lang="en-US" altLang="zh-CN" b="1" dirty="0" smtClean="0">
                <a:solidFill>
                  <a:srgbClr val="FF0000"/>
                </a:solidFill>
              </a:rPr>
              <a:t>Tunable</a:t>
            </a:r>
            <a:r>
              <a:rPr kumimoji="1" lang="en-US" altLang="zh-CN" dirty="0" smtClean="0"/>
              <a:t>?</a:t>
            </a:r>
          </a:p>
          <a:p>
            <a:pPr lvl="1"/>
            <a:r>
              <a:rPr kumimoji="1" lang="en-US" altLang="zh-CN" dirty="0" smtClean="0"/>
              <a:t>More to be discovered.</a:t>
            </a:r>
          </a:p>
          <a:p>
            <a:pPr lvl="1"/>
            <a:endParaRPr kumimoji="1" lang="en-US" altLang="zh-CN" dirty="0" smtClean="0"/>
          </a:p>
          <a:p>
            <a:endParaRPr kumimoji="1" lang="en-US" altLang="zh-CN" dirty="0"/>
          </a:p>
          <a:p>
            <a:pPr marL="0" indent="0">
              <a:buNone/>
            </a:pPr>
            <a:endParaRPr kumimoji="1" lang="zh-CN" altLang="en-US" dirty="0"/>
          </a:p>
        </p:txBody>
      </p:sp>
    </p:spTree>
    <p:extLst>
      <p:ext uri="{BB962C8B-B14F-4D97-AF65-F5344CB8AC3E}">
        <p14:creationId xmlns:p14="http://schemas.microsoft.com/office/powerpoint/2010/main" val="488987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p:nvPr>
        </p:nvSpPr>
        <p:spPr>
          <a:xfrm>
            <a:off x="2085393" y="2089974"/>
            <a:ext cx="4799447" cy="760630"/>
          </a:xfrm>
        </p:spPr>
        <p:txBody>
          <a:bodyPr>
            <a:noAutofit/>
          </a:bodyPr>
          <a:lstStyle/>
          <a:p>
            <a:r>
              <a:rPr kumimoji="1" lang="en-US" altLang="zh-CN" sz="5400" dirty="0" smtClean="0"/>
              <a:t>Thank you!</a:t>
            </a:r>
            <a:endParaRPr kumimoji="1" lang="zh-CN" altLang="en-US" sz="5400" dirty="0"/>
          </a:p>
        </p:txBody>
      </p:sp>
      <p:sp>
        <p:nvSpPr>
          <p:cNvPr id="8" name="副标题 7"/>
          <p:cNvSpPr>
            <a:spLocks noGrp="1"/>
          </p:cNvSpPr>
          <p:nvPr>
            <p:ph type="subTitle" idx="1"/>
          </p:nvPr>
        </p:nvSpPr>
        <p:spPr/>
        <p:txBody>
          <a:bodyPr>
            <a:noAutofit/>
          </a:bodyPr>
          <a:lstStyle/>
          <a:p>
            <a:r>
              <a:rPr kumimoji="1" lang="zh-CN" altLang="en-US" sz="1800" b="1" dirty="0">
                <a:solidFill>
                  <a:schemeClr val="bg1"/>
                </a:solidFill>
                <a:ea typeface="仿宋"/>
              </a:rPr>
              <a:t>戴极</a:t>
            </a:r>
            <a:r>
              <a:rPr kumimoji="1" lang="en-US" altLang="zh-CN" sz="1800" b="1" dirty="0">
                <a:solidFill>
                  <a:schemeClr val="bg1"/>
                </a:solidFill>
                <a:ea typeface="仿宋"/>
              </a:rPr>
              <a:t>(C), </a:t>
            </a:r>
            <a:r>
              <a:rPr kumimoji="1" lang="zh-CN" altLang="en-US" sz="1800" b="1" smtClean="0">
                <a:solidFill>
                  <a:schemeClr val="bg1"/>
                </a:solidFill>
                <a:ea typeface="仿宋"/>
              </a:rPr>
              <a:t>陈少闻</a:t>
            </a:r>
            <a:r>
              <a:rPr kumimoji="1" lang="en-US" altLang="zh-CN" sz="1800" b="1" smtClean="0">
                <a:solidFill>
                  <a:schemeClr val="bg1"/>
                </a:solidFill>
                <a:ea typeface="仿宋"/>
              </a:rPr>
              <a:t>, </a:t>
            </a:r>
            <a:r>
              <a:rPr lang="zh-CN" altLang="en-US" sz="1800" b="1" dirty="0">
                <a:solidFill>
                  <a:schemeClr val="bg1"/>
                </a:solidFill>
                <a:ea typeface="仿宋"/>
              </a:rPr>
              <a:t>吴蒙</a:t>
            </a:r>
            <a:r>
              <a:rPr lang="en-US" altLang="zh-CN" sz="1800" b="1" dirty="0">
                <a:solidFill>
                  <a:schemeClr val="bg1"/>
                </a:solidFill>
                <a:ea typeface="仿宋"/>
              </a:rPr>
              <a:t>, </a:t>
            </a:r>
            <a:r>
              <a:rPr lang="zh-CN" altLang="en-US" sz="1800" b="1" dirty="0">
                <a:solidFill>
                  <a:schemeClr val="bg1"/>
                </a:solidFill>
                <a:ea typeface="仿宋"/>
              </a:rPr>
              <a:t>杨婧</a:t>
            </a:r>
            <a:r>
              <a:rPr lang="en-US" altLang="zh-CN" sz="1800" b="1" dirty="0">
                <a:solidFill>
                  <a:schemeClr val="bg1"/>
                </a:solidFill>
                <a:ea typeface="仿宋"/>
              </a:rPr>
              <a:t>, </a:t>
            </a:r>
            <a:r>
              <a:rPr lang="zh-CN" altLang="en-US" sz="1800" b="1" dirty="0">
                <a:solidFill>
                  <a:schemeClr val="bg1"/>
                </a:solidFill>
                <a:ea typeface="仿宋"/>
              </a:rPr>
              <a:t>陈志超</a:t>
            </a:r>
            <a:r>
              <a:rPr lang="en-US" altLang="zh-CN" sz="1800" b="1" dirty="0">
                <a:solidFill>
                  <a:schemeClr val="bg1"/>
                </a:solidFill>
                <a:ea typeface="仿宋"/>
              </a:rPr>
              <a:t>, </a:t>
            </a:r>
            <a:r>
              <a:rPr lang="zh-CN" altLang="en-US" sz="1800" b="1" dirty="0">
                <a:solidFill>
                  <a:schemeClr val="bg1"/>
                </a:solidFill>
                <a:ea typeface="仿宋"/>
              </a:rPr>
              <a:t>黄建平</a:t>
            </a:r>
            <a:r>
              <a:rPr lang="en-US" altLang="zh-CN" sz="1800" b="1" dirty="0">
                <a:solidFill>
                  <a:schemeClr val="bg1"/>
                </a:solidFill>
                <a:ea typeface="仿宋"/>
              </a:rPr>
              <a:t>, </a:t>
            </a:r>
            <a:r>
              <a:rPr lang="zh-CN" altLang="en-US" sz="1800" b="1" dirty="0">
                <a:solidFill>
                  <a:schemeClr val="bg1"/>
                </a:solidFill>
                <a:ea typeface="仿宋"/>
              </a:rPr>
              <a:t>潘瑞</a:t>
            </a:r>
            <a:r>
              <a:rPr lang="en-US" altLang="zh-CN" sz="1800" b="1" dirty="0">
                <a:solidFill>
                  <a:schemeClr val="bg1"/>
                </a:solidFill>
                <a:ea typeface="仿宋"/>
              </a:rPr>
              <a:t>, </a:t>
            </a:r>
            <a:r>
              <a:rPr lang="zh-CN" altLang="en-US" sz="1800" b="1" dirty="0" smtClean="0">
                <a:solidFill>
                  <a:schemeClr val="bg1"/>
                </a:solidFill>
                <a:ea typeface="仿宋"/>
              </a:rPr>
              <a:t>陈光缇</a:t>
            </a:r>
            <a:endParaRPr kumimoji="1" lang="zh-CN" altLang="en-US" sz="1800" b="1" dirty="0">
              <a:solidFill>
                <a:schemeClr val="bg1"/>
              </a:solidFill>
              <a:ea typeface="仿宋"/>
            </a:endParaRPr>
          </a:p>
        </p:txBody>
      </p:sp>
      <p:sp>
        <p:nvSpPr>
          <p:cNvPr id="3" name="日期占位符 2"/>
          <p:cNvSpPr>
            <a:spLocks noGrp="1"/>
          </p:cNvSpPr>
          <p:nvPr>
            <p:ph type="dt" sz="half" idx="10"/>
          </p:nvPr>
        </p:nvSpPr>
        <p:spPr/>
        <p:txBody>
          <a:bodyPr/>
          <a:lstStyle/>
          <a:p>
            <a:pPr algn="r"/>
            <a:r>
              <a:rPr kumimoji="1" lang="en-US" altLang="zh-CN" smtClean="0"/>
              <a:t>2013-11-19</a:t>
            </a:r>
            <a:endParaRPr kumimoji="1" lang="zh-CN" altLang="en-US" dirty="0"/>
          </a:p>
        </p:txBody>
      </p:sp>
      <p:sp>
        <p:nvSpPr>
          <p:cNvPr id="4" name="页脚占位符 3"/>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5" name="幻灯片编号占位符 4"/>
          <p:cNvSpPr>
            <a:spLocks noGrp="1"/>
          </p:cNvSpPr>
          <p:nvPr>
            <p:ph type="sldNum" sz="quarter" idx="12"/>
          </p:nvPr>
        </p:nvSpPr>
        <p:spPr/>
        <p:txBody>
          <a:bodyPr>
            <a:normAutofit/>
          </a:bodyPr>
          <a:lstStyle/>
          <a:p>
            <a:fld id="{119EA509-CC96-414D-8879-7D74576A9F7D}" type="slidenum">
              <a:rPr kumimoji="1" lang="zh-CN" altLang="en-US" smtClean="0"/>
              <a:t>29</a:t>
            </a:fld>
            <a:endParaRPr kumimoji="1" lang="zh-CN" altLang="en-US"/>
          </a:p>
        </p:txBody>
      </p:sp>
    </p:spTree>
    <p:extLst>
      <p:ext uri="{BB962C8B-B14F-4D97-AF65-F5344CB8AC3E}">
        <p14:creationId xmlns:p14="http://schemas.microsoft.com/office/powerpoint/2010/main" val="805085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dirty="0" smtClean="0"/>
              <a:t>Revival of </a:t>
            </a:r>
            <a:r>
              <a:rPr kumimoji="1" lang="en-US" altLang="zh-CN" dirty="0" err="1"/>
              <a:t>P</a:t>
            </a:r>
            <a:r>
              <a:rPr kumimoji="1" lang="en-US" altLang="zh-CN" dirty="0" err="1" smtClean="0"/>
              <a:t>lasmoncis</a:t>
            </a:r>
            <a:endParaRPr kumimoji="1" lang="zh-CN" altLang="en-US" dirty="0"/>
          </a:p>
        </p:txBody>
      </p:sp>
      <p:sp>
        <p:nvSpPr>
          <p:cNvPr id="3" name="日期占位符 2"/>
          <p:cNvSpPr>
            <a:spLocks noGrp="1"/>
          </p:cNvSpPr>
          <p:nvPr>
            <p:ph type="dt" sz="half" idx="10"/>
          </p:nvPr>
        </p:nvSpPr>
        <p:spPr/>
        <p:txBody>
          <a:bodyPr/>
          <a:lstStyle/>
          <a:p>
            <a:pPr algn="r"/>
            <a:r>
              <a:rPr kumimoji="1" lang="en-US" altLang="zh-CN" smtClean="0"/>
              <a:t>2013-11-19</a:t>
            </a:r>
            <a:endParaRPr kumimoji="1" lang="zh-CN" altLang="en-US" dirty="0"/>
          </a:p>
        </p:txBody>
      </p:sp>
      <p:sp>
        <p:nvSpPr>
          <p:cNvPr id="4" name="页脚占位符 3"/>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5" name="幻灯片编号占位符 4"/>
          <p:cNvSpPr>
            <a:spLocks noGrp="1"/>
          </p:cNvSpPr>
          <p:nvPr>
            <p:ph type="sldNum" sz="quarter" idx="12"/>
          </p:nvPr>
        </p:nvSpPr>
        <p:spPr/>
        <p:txBody>
          <a:bodyPr>
            <a:normAutofit fontScale="85000" lnSpcReduction="20000"/>
          </a:bodyPr>
          <a:lstStyle/>
          <a:p>
            <a:fld id="{119EA509-CC96-414D-8879-7D74576A9F7D}" type="slidenum">
              <a:rPr kumimoji="1" lang="zh-CN" altLang="en-US" smtClean="0"/>
              <a:t>3</a:t>
            </a:fld>
            <a:endParaRPr kumimoji="1" lang="zh-CN" altLang="en-US"/>
          </a:p>
        </p:txBody>
      </p:sp>
      <p:sp>
        <p:nvSpPr>
          <p:cNvPr id="6" name="内容占位符 5"/>
          <p:cNvSpPr>
            <a:spLocks noGrp="1"/>
          </p:cNvSpPr>
          <p:nvPr>
            <p:ph sz="quarter" idx="1"/>
          </p:nvPr>
        </p:nvSpPr>
        <p:spPr>
          <a:xfrm>
            <a:off x="395111" y="1600200"/>
            <a:ext cx="8494889" cy="4495800"/>
          </a:xfrm>
        </p:spPr>
        <p:txBody>
          <a:bodyPr>
            <a:normAutofit/>
          </a:bodyPr>
          <a:lstStyle/>
          <a:p>
            <a:pPr>
              <a:lnSpc>
                <a:spcPct val="90000"/>
              </a:lnSpc>
            </a:pPr>
            <a:r>
              <a:rPr lang="en-US" altLang="zh-CN" b="1" dirty="0" smtClean="0"/>
              <a:t>Conventional Electronic Circuits </a:t>
            </a:r>
            <a:r>
              <a:rPr lang="en-US" altLang="zh-CN" b="1" dirty="0"/>
              <a:t>: </a:t>
            </a:r>
          </a:p>
          <a:p>
            <a:pPr lvl="1">
              <a:lnSpc>
                <a:spcPct val="90000"/>
              </a:lnSpc>
            </a:pPr>
            <a:r>
              <a:rPr lang="en-US" altLang="zh-CN" dirty="0" smtClean="0"/>
              <a:t>Transport </a:t>
            </a:r>
            <a:r>
              <a:rPr lang="en-US" altLang="zh-CN" dirty="0"/>
              <a:t>and storage of </a:t>
            </a:r>
            <a:r>
              <a:rPr lang="en-US" altLang="zh-CN" dirty="0">
                <a:solidFill>
                  <a:srgbClr val="FF0000"/>
                </a:solidFill>
              </a:rPr>
              <a:t>electrons</a:t>
            </a:r>
          </a:p>
          <a:p>
            <a:pPr lvl="1">
              <a:lnSpc>
                <a:spcPct val="90000"/>
              </a:lnSpc>
            </a:pPr>
            <a:r>
              <a:rPr lang="en-US" altLang="zh-CN" dirty="0" smtClean="0"/>
              <a:t>Interconnect scaling </a:t>
            </a:r>
            <a:r>
              <a:rPr lang="en-US" altLang="zh-CN" dirty="0" smtClean="0">
                <a:sym typeface="Wingdings"/>
              </a:rPr>
              <a:t> </a:t>
            </a:r>
            <a:r>
              <a:rPr lang="en-US" altLang="zh-CN" dirty="0" smtClean="0"/>
              <a:t>RC delay increases</a:t>
            </a:r>
            <a:endParaRPr lang="en-US" altLang="zh-CN" dirty="0"/>
          </a:p>
          <a:p>
            <a:pPr>
              <a:lnSpc>
                <a:spcPct val="90000"/>
              </a:lnSpc>
            </a:pPr>
            <a:r>
              <a:rPr lang="en-US" altLang="zh-CN" b="1" dirty="0" smtClean="0"/>
              <a:t>Conventional Photonic Circuits </a:t>
            </a:r>
            <a:r>
              <a:rPr lang="en-US" altLang="zh-CN" b="1" dirty="0"/>
              <a:t>:</a:t>
            </a:r>
          </a:p>
          <a:p>
            <a:pPr lvl="1">
              <a:lnSpc>
                <a:spcPct val="90000"/>
              </a:lnSpc>
            </a:pPr>
            <a:r>
              <a:rPr lang="en-US" altLang="zh-CN" dirty="0" smtClean="0"/>
              <a:t>&gt;</a:t>
            </a:r>
            <a:r>
              <a:rPr lang="en-US" altLang="zh-CN" dirty="0"/>
              <a:t>1000 times </a:t>
            </a:r>
            <a:r>
              <a:rPr lang="en-US" altLang="zh-CN" dirty="0" smtClean="0"/>
              <a:t>capacity of </a:t>
            </a:r>
            <a:r>
              <a:rPr lang="en-US" altLang="zh-CN" dirty="0"/>
              <a:t>electronic interconnects</a:t>
            </a:r>
          </a:p>
          <a:p>
            <a:pPr lvl="1">
              <a:lnSpc>
                <a:spcPct val="90000"/>
              </a:lnSpc>
            </a:pPr>
            <a:r>
              <a:rPr lang="en-US" altLang="zh-CN" dirty="0" smtClean="0"/>
              <a:t>Optical diffraction </a:t>
            </a:r>
            <a:r>
              <a:rPr lang="en-US" altLang="zh-CN" dirty="0" smtClean="0">
                <a:sym typeface="Wingdings"/>
              </a:rPr>
              <a:t> </a:t>
            </a:r>
            <a:r>
              <a:rPr lang="en-US" altLang="zh-CN" dirty="0" smtClean="0"/>
              <a:t>1000 </a:t>
            </a:r>
            <a:r>
              <a:rPr lang="en-US" altLang="zh-CN" dirty="0"/>
              <a:t>times </a:t>
            </a:r>
            <a:r>
              <a:rPr lang="en-US" altLang="zh-CN" dirty="0" smtClean="0"/>
              <a:t>larger </a:t>
            </a:r>
            <a:r>
              <a:rPr lang="en-US" altLang="zh-CN" dirty="0" smtClean="0">
                <a:sym typeface="Wingdings"/>
              </a:rPr>
              <a:t></a:t>
            </a:r>
            <a:r>
              <a:rPr lang="en-US" altLang="zh-CN" dirty="0" smtClean="0"/>
              <a:t> compatibility problem</a:t>
            </a:r>
            <a:endParaRPr lang="en-US" altLang="zh-CN" dirty="0"/>
          </a:p>
          <a:p>
            <a:pPr>
              <a:lnSpc>
                <a:spcPct val="90000"/>
              </a:lnSpc>
            </a:pPr>
            <a:endParaRPr lang="en-US" altLang="zh-CN" dirty="0" smtClean="0"/>
          </a:p>
          <a:p>
            <a:pPr>
              <a:lnSpc>
                <a:spcPct val="90000"/>
              </a:lnSpc>
            </a:pPr>
            <a:r>
              <a:rPr lang="en-US" altLang="zh-CN" b="1" dirty="0" smtClean="0"/>
              <a:t>Electronic + Photonic circuits </a:t>
            </a:r>
            <a:r>
              <a:rPr lang="en-US" altLang="zh-CN" b="1" dirty="0" smtClean="0">
                <a:sym typeface="Wingdings"/>
              </a:rPr>
              <a:t></a:t>
            </a:r>
            <a:r>
              <a:rPr lang="en-US" altLang="zh-CN" b="1" dirty="0" smtClean="0"/>
              <a:t> </a:t>
            </a:r>
            <a:r>
              <a:rPr lang="en-US" altLang="zh-CN" b="1" dirty="0" err="1" smtClean="0"/>
              <a:t>Plasmonic</a:t>
            </a:r>
            <a:r>
              <a:rPr lang="en-US" altLang="zh-CN" b="1" dirty="0" smtClean="0"/>
              <a:t> Chips</a:t>
            </a:r>
          </a:p>
          <a:p>
            <a:endParaRPr kumimoji="1" lang="zh-CN" altLang="en-US" dirty="0"/>
          </a:p>
        </p:txBody>
      </p:sp>
    </p:spTree>
    <p:extLst>
      <p:ext uri="{BB962C8B-B14F-4D97-AF65-F5344CB8AC3E}">
        <p14:creationId xmlns:p14="http://schemas.microsoft.com/office/powerpoint/2010/main" val="1021424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9690" y="229032"/>
            <a:ext cx="8153400" cy="990600"/>
          </a:xfrm>
        </p:spPr>
        <p:txBody>
          <a:bodyPr>
            <a:normAutofit/>
          </a:bodyPr>
          <a:lstStyle/>
          <a:p>
            <a:r>
              <a:rPr kumimoji="1" lang="en-US" altLang="zh-CN" dirty="0" err="1"/>
              <a:t>Plasmonic</a:t>
            </a:r>
            <a:r>
              <a:rPr kumimoji="1" lang="en-US" altLang="zh-CN" dirty="0"/>
              <a:t> </a:t>
            </a:r>
            <a:r>
              <a:rPr kumimoji="1" lang="en-US" altLang="zh-CN" dirty="0" smtClean="0"/>
              <a:t>Chips</a:t>
            </a:r>
            <a:endParaRPr kumimoji="1" lang="zh-CN" altLang="en-US" dirty="0"/>
          </a:p>
        </p:txBody>
      </p:sp>
      <p:sp>
        <p:nvSpPr>
          <p:cNvPr id="3" name="内容占位符 2"/>
          <p:cNvSpPr>
            <a:spLocks noGrp="1"/>
          </p:cNvSpPr>
          <p:nvPr>
            <p:ph idx="4294967295"/>
          </p:nvPr>
        </p:nvSpPr>
        <p:spPr>
          <a:xfrm>
            <a:off x="255280" y="4783029"/>
            <a:ext cx="8486939" cy="1639357"/>
          </a:xfrm>
        </p:spPr>
        <p:txBody>
          <a:bodyPr>
            <a:normAutofit fontScale="92500" lnSpcReduction="10000"/>
          </a:bodyPr>
          <a:lstStyle/>
          <a:p>
            <a:r>
              <a:rPr lang="en-US" altLang="zh-CN" sz="2800" b="1" dirty="0" smtClean="0"/>
              <a:t>Surface </a:t>
            </a:r>
            <a:r>
              <a:rPr lang="en-US" altLang="zh-CN" sz="2800" b="1" dirty="0" err="1" smtClean="0"/>
              <a:t>Plasmonic</a:t>
            </a:r>
            <a:r>
              <a:rPr lang="en-US" altLang="zh-CN" sz="2800" b="1" dirty="0" smtClean="0"/>
              <a:t> circuits</a:t>
            </a:r>
          </a:p>
          <a:p>
            <a:pPr lvl="1"/>
            <a:r>
              <a:rPr lang="en-US" altLang="zh-CN" sz="2500" b="1" dirty="0" smtClean="0"/>
              <a:t>Circuit with </a:t>
            </a:r>
            <a:r>
              <a:rPr lang="en-US" altLang="zh-CN" sz="2500" b="1" dirty="0" err="1" smtClean="0"/>
              <a:t>nanoscale</a:t>
            </a:r>
            <a:r>
              <a:rPr lang="en-US" altLang="zh-CN" sz="2500" b="1" dirty="0" smtClean="0"/>
              <a:t> features that can carry </a:t>
            </a:r>
            <a:r>
              <a:rPr lang="en-US" altLang="zh-CN" sz="2500" b="1" dirty="0" smtClean="0">
                <a:solidFill>
                  <a:srgbClr val="FF0000"/>
                </a:solidFill>
              </a:rPr>
              <a:t>optical signals </a:t>
            </a:r>
            <a:r>
              <a:rPr lang="en-US" altLang="zh-CN" sz="2500" b="1" dirty="0">
                <a:solidFill>
                  <a:srgbClr val="FF0000"/>
                </a:solidFill>
              </a:rPr>
              <a:t>&amp;</a:t>
            </a:r>
            <a:r>
              <a:rPr lang="en-US" altLang="zh-CN" sz="2500" b="1" dirty="0" smtClean="0">
                <a:solidFill>
                  <a:srgbClr val="FF0000"/>
                </a:solidFill>
              </a:rPr>
              <a:t> electrical currents</a:t>
            </a:r>
            <a:r>
              <a:rPr lang="en-US" altLang="zh-CN" sz="2500" b="1" dirty="0" smtClean="0"/>
              <a:t>.</a:t>
            </a:r>
          </a:p>
          <a:p>
            <a:pPr lvl="1"/>
            <a:r>
              <a:rPr lang="en-US" altLang="zh-CN" sz="2500" b="1" dirty="0" smtClean="0"/>
              <a:t>Even </a:t>
            </a:r>
            <a:r>
              <a:rPr lang="en-US" altLang="zh-CN" sz="2500" b="1" dirty="0" smtClean="0">
                <a:solidFill>
                  <a:srgbClr val="FF0000"/>
                </a:solidFill>
              </a:rPr>
              <a:t>logic</a:t>
            </a:r>
            <a:r>
              <a:rPr lang="en-US" altLang="zh-CN" sz="2500" b="1" dirty="0" smtClean="0"/>
              <a:t> operations can be made.</a:t>
            </a:r>
          </a:p>
        </p:txBody>
      </p:sp>
      <p:grpSp>
        <p:nvGrpSpPr>
          <p:cNvPr id="4" name="组 3"/>
          <p:cNvGrpSpPr/>
          <p:nvPr/>
        </p:nvGrpSpPr>
        <p:grpSpPr>
          <a:xfrm>
            <a:off x="107163" y="1053467"/>
            <a:ext cx="9177947" cy="4257213"/>
            <a:chOff x="0" y="1147662"/>
            <a:chExt cx="9177947" cy="4257213"/>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1757"/>
              <a:ext cx="3571875" cy="2476500"/>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7986" y="1472217"/>
              <a:ext cx="1588770" cy="211836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0591" y="1147662"/>
              <a:ext cx="1591628" cy="2862828"/>
            </a:xfrm>
            <a:prstGeom prst="rect">
              <a:avLst/>
            </a:prstGeom>
          </p:spPr>
        </p:pic>
        <p:sp>
          <p:nvSpPr>
            <p:cNvPr id="9" name="文本框 8"/>
            <p:cNvSpPr txBox="1"/>
            <p:nvPr/>
          </p:nvSpPr>
          <p:spPr>
            <a:xfrm>
              <a:off x="3458069" y="1424914"/>
              <a:ext cx="1168321" cy="1862048"/>
            </a:xfrm>
            <a:prstGeom prst="rect">
              <a:avLst/>
            </a:prstGeom>
            <a:noFill/>
          </p:spPr>
          <p:txBody>
            <a:bodyPr wrap="none" rtlCol="0">
              <a:spAutoFit/>
            </a:bodyPr>
            <a:lstStyle/>
            <a:p>
              <a:r>
                <a:rPr lang="en-US" altLang="zh-CN" sz="11500" dirty="0" smtClean="0">
                  <a:solidFill>
                    <a:srgbClr val="0070C0"/>
                  </a:solidFill>
                </a:rPr>
                <a:t>+</a:t>
              </a:r>
              <a:endParaRPr lang="zh-CN" altLang="en-US" sz="11500" dirty="0">
                <a:solidFill>
                  <a:srgbClr val="0070C0"/>
                </a:solidFill>
              </a:endParaRPr>
            </a:p>
          </p:txBody>
        </p:sp>
        <p:sp>
          <p:nvSpPr>
            <p:cNvPr id="10" name="文本框 9"/>
            <p:cNvSpPr txBox="1"/>
            <p:nvPr/>
          </p:nvSpPr>
          <p:spPr>
            <a:xfrm>
              <a:off x="6096756" y="1424914"/>
              <a:ext cx="1168321" cy="1862048"/>
            </a:xfrm>
            <a:prstGeom prst="rect">
              <a:avLst/>
            </a:prstGeom>
            <a:noFill/>
          </p:spPr>
          <p:txBody>
            <a:bodyPr wrap="none" rtlCol="0">
              <a:spAutoFit/>
            </a:bodyPr>
            <a:lstStyle/>
            <a:p>
              <a:r>
                <a:rPr lang="en-US" altLang="zh-CN" sz="11500" dirty="0">
                  <a:solidFill>
                    <a:srgbClr val="0070C0"/>
                  </a:solidFill>
                </a:rPr>
                <a:t>=</a:t>
              </a:r>
              <a:endParaRPr lang="zh-CN" altLang="en-US" sz="11500" dirty="0">
                <a:solidFill>
                  <a:srgbClr val="0070C0"/>
                </a:solidFill>
              </a:endParaRPr>
            </a:p>
          </p:txBody>
        </p:sp>
        <p:sp>
          <p:nvSpPr>
            <p:cNvPr id="12" name="文本框 11"/>
            <p:cNvSpPr txBox="1"/>
            <p:nvPr/>
          </p:nvSpPr>
          <p:spPr>
            <a:xfrm>
              <a:off x="142016" y="3419716"/>
              <a:ext cx="3195406" cy="1323439"/>
            </a:xfrm>
            <a:prstGeom prst="rect">
              <a:avLst/>
            </a:prstGeom>
            <a:noFill/>
          </p:spPr>
          <p:txBody>
            <a:bodyPr wrap="square" rtlCol="0">
              <a:spAutoFit/>
            </a:bodyPr>
            <a:lstStyle/>
            <a:p>
              <a:r>
                <a:rPr lang="en-US" altLang="zh-CN" sz="1600" b="1" dirty="0">
                  <a:latin typeface="Times"/>
                  <a:cs typeface="Times"/>
                </a:rPr>
                <a:t>Two integrated programmable </a:t>
              </a:r>
              <a:r>
                <a:rPr lang="en-US" altLang="zh-CN" sz="1600" b="1" dirty="0" smtClean="0">
                  <a:latin typeface="Times"/>
                  <a:cs typeface="Times"/>
                </a:rPr>
                <a:t>nanowire (~10nm in diameters) </a:t>
              </a:r>
              <a:r>
                <a:rPr lang="en-US" altLang="zh-CN" sz="1600" b="1" dirty="0">
                  <a:latin typeface="Times"/>
                  <a:cs typeface="Times"/>
                </a:rPr>
                <a:t>logic circuit tiles on a glass </a:t>
              </a:r>
              <a:r>
                <a:rPr lang="en-US" altLang="zh-CN" sz="1600" b="1" dirty="0" smtClean="0">
                  <a:latin typeface="Times"/>
                  <a:cs typeface="Times"/>
                </a:rPr>
                <a:t>substrate</a:t>
              </a:r>
              <a:r>
                <a:rPr lang="en-US" altLang="zh-CN" sz="1600" dirty="0" smtClean="0">
                  <a:latin typeface="Times"/>
                  <a:cs typeface="Times"/>
                </a:rPr>
                <a:t>. </a:t>
              </a:r>
              <a:r>
                <a:rPr lang="en-US" altLang="zh-CN" sz="1600" i="1" dirty="0" smtClean="0">
                  <a:latin typeface="Times"/>
                  <a:cs typeface="Times"/>
                </a:rPr>
                <a:t>From the image gallery of Charles </a:t>
              </a:r>
              <a:r>
                <a:rPr lang="en-US" altLang="zh-CN" sz="1600" i="1" dirty="0" err="1" smtClean="0">
                  <a:latin typeface="Times"/>
                  <a:cs typeface="Times"/>
                </a:rPr>
                <a:t>Lieber</a:t>
              </a:r>
              <a:r>
                <a:rPr lang="en-US" altLang="zh-CN" sz="1600" i="1" dirty="0" smtClean="0">
                  <a:latin typeface="Times"/>
                  <a:cs typeface="Times"/>
                </a:rPr>
                <a:t> research group</a:t>
              </a:r>
              <a:r>
                <a:rPr lang="en-US" altLang="zh-CN" sz="1600" dirty="0" smtClean="0">
                  <a:latin typeface="Times"/>
                  <a:cs typeface="Times"/>
                </a:rPr>
                <a:t>.</a:t>
              </a:r>
              <a:endParaRPr lang="zh-CN" altLang="en-US" sz="1600" dirty="0">
                <a:latin typeface="Times"/>
                <a:cs typeface="Times"/>
              </a:endParaRPr>
            </a:p>
          </p:txBody>
        </p:sp>
        <p:sp>
          <p:nvSpPr>
            <p:cNvPr id="13" name="文本框 12"/>
            <p:cNvSpPr txBox="1"/>
            <p:nvPr/>
          </p:nvSpPr>
          <p:spPr>
            <a:xfrm>
              <a:off x="6714863" y="4081436"/>
              <a:ext cx="2463084" cy="1323439"/>
            </a:xfrm>
            <a:prstGeom prst="rect">
              <a:avLst/>
            </a:prstGeom>
            <a:noFill/>
          </p:spPr>
          <p:txBody>
            <a:bodyPr wrap="square" rtlCol="0">
              <a:spAutoFit/>
            </a:bodyPr>
            <a:lstStyle/>
            <a:p>
              <a:r>
                <a:rPr lang="en-US" altLang="zh-CN" sz="1600" dirty="0" err="1">
                  <a:latin typeface="Times"/>
                  <a:cs typeface="Times"/>
                </a:rPr>
                <a:t>Yulan</a:t>
              </a:r>
              <a:r>
                <a:rPr lang="en-US" altLang="zh-CN" sz="1600" dirty="0">
                  <a:latin typeface="Times"/>
                  <a:cs typeface="Times"/>
                </a:rPr>
                <a:t> </a:t>
              </a:r>
              <a:r>
                <a:rPr lang="en-US" altLang="zh-CN" sz="1600" dirty="0" smtClean="0">
                  <a:latin typeface="Times"/>
                  <a:cs typeface="Times"/>
                </a:rPr>
                <a:t>Fu, </a:t>
              </a:r>
              <a:r>
                <a:rPr lang="en-US" altLang="zh-CN" sz="1600" i="1" dirty="0" smtClean="0">
                  <a:latin typeface="Times"/>
                  <a:cs typeface="Times"/>
                </a:rPr>
                <a:t>et al</a:t>
              </a:r>
              <a:r>
                <a:rPr lang="en-US" altLang="zh-CN" sz="1600" dirty="0" smtClean="0">
                  <a:latin typeface="Times"/>
                  <a:cs typeface="Times"/>
                </a:rPr>
                <a:t>, </a:t>
              </a:r>
              <a:r>
                <a:rPr lang="en-US" altLang="zh-CN" sz="1600" dirty="0">
                  <a:latin typeface="Times"/>
                  <a:cs typeface="Times"/>
                </a:rPr>
                <a:t>All-optical logic gates based on </a:t>
              </a:r>
              <a:r>
                <a:rPr lang="en-US" altLang="zh-CN" sz="1600" dirty="0" err="1">
                  <a:latin typeface="Times"/>
                  <a:cs typeface="Times"/>
                </a:rPr>
                <a:t>nanoscale</a:t>
              </a:r>
              <a:r>
                <a:rPr lang="en-US" altLang="zh-CN" sz="1600" dirty="0">
                  <a:latin typeface="Times"/>
                  <a:cs typeface="Times"/>
                </a:rPr>
                <a:t> </a:t>
              </a:r>
              <a:r>
                <a:rPr lang="en-US" altLang="zh-CN" sz="1600" dirty="0" err="1">
                  <a:latin typeface="Times"/>
                  <a:cs typeface="Times"/>
                </a:rPr>
                <a:t>plasmonic</a:t>
              </a:r>
              <a:r>
                <a:rPr lang="en-US" altLang="zh-CN" sz="1600" dirty="0">
                  <a:latin typeface="Times"/>
                  <a:cs typeface="Times"/>
                </a:rPr>
                <a:t> slot waveguides</a:t>
              </a:r>
              <a:r>
                <a:rPr lang="en-US" altLang="zh-CN" sz="1600" dirty="0" smtClean="0">
                  <a:latin typeface="Times"/>
                  <a:cs typeface="Times"/>
                </a:rPr>
                <a:t>,</a:t>
              </a:r>
              <a:r>
                <a:rPr lang="it-IT" altLang="zh-CN" sz="1600" dirty="0" smtClean="0">
                  <a:latin typeface="Times"/>
                  <a:cs typeface="Times"/>
                </a:rPr>
                <a:t> </a:t>
              </a:r>
              <a:r>
                <a:rPr lang="it-IT" altLang="zh-CN" sz="1600" i="1" dirty="0" smtClean="0">
                  <a:latin typeface="Times"/>
                  <a:cs typeface="Times"/>
                </a:rPr>
                <a:t>Nano Lett</a:t>
              </a:r>
              <a:r>
                <a:rPr lang="it-IT" altLang="zh-CN" sz="1600" dirty="0" smtClean="0">
                  <a:latin typeface="Times"/>
                  <a:cs typeface="Times"/>
                </a:rPr>
                <a:t>. 2012, </a:t>
              </a:r>
              <a:r>
                <a:rPr lang="it-IT" altLang="zh-CN" sz="1600" b="1" dirty="0" smtClean="0">
                  <a:latin typeface="Times"/>
                  <a:cs typeface="Times"/>
                </a:rPr>
                <a:t>12</a:t>
              </a:r>
              <a:r>
                <a:rPr lang="it-IT" altLang="zh-CN" sz="1600" dirty="0" smtClean="0">
                  <a:latin typeface="Times"/>
                  <a:cs typeface="Times"/>
                </a:rPr>
                <a:t>, 5784−5790</a:t>
              </a:r>
              <a:r>
                <a:rPr lang="en-US" altLang="zh-CN" sz="1600" dirty="0">
                  <a:latin typeface="Times"/>
                  <a:cs typeface="Times"/>
                </a:rPr>
                <a:t>.</a:t>
              </a:r>
              <a:endParaRPr lang="zh-CN" altLang="en-US" sz="1600" dirty="0">
                <a:latin typeface="Times"/>
                <a:cs typeface="Times"/>
              </a:endParaRPr>
            </a:p>
          </p:txBody>
        </p:sp>
        <p:sp>
          <p:nvSpPr>
            <p:cNvPr id="14" name="文本框 13"/>
            <p:cNvSpPr txBox="1"/>
            <p:nvPr/>
          </p:nvSpPr>
          <p:spPr>
            <a:xfrm>
              <a:off x="4626390" y="3712104"/>
              <a:ext cx="1261884" cy="369332"/>
            </a:xfrm>
            <a:prstGeom prst="rect">
              <a:avLst/>
            </a:prstGeom>
            <a:noFill/>
          </p:spPr>
          <p:txBody>
            <a:bodyPr wrap="none" rtlCol="0">
              <a:spAutoFit/>
            </a:bodyPr>
            <a:lstStyle/>
            <a:p>
              <a:r>
                <a:rPr lang="en-US" altLang="zh-CN" b="1" dirty="0" smtClean="0">
                  <a:latin typeface="Times"/>
                  <a:cs typeface="Times"/>
                </a:rPr>
                <a:t>Optic fiber</a:t>
              </a:r>
              <a:endParaRPr lang="zh-CN" altLang="en-US" b="1" dirty="0">
                <a:latin typeface="Times"/>
                <a:cs typeface="Times"/>
              </a:endParaRPr>
            </a:p>
          </p:txBody>
        </p:sp>
      </p:grpSp>
      <p:sp>
        <p:nvSpPr>
          <p:cNvPr id="8" name="日期占位符 7"/>
          <p:cNvSpPr>
            <a:spLocks noGrp="1"/>
          </p:cNvSpPr>
          <p:nvPr>
            <p:ph type="dt" sz="half" idx="10"/>
          </p:nvPr>
        </p:nvSpPr>
        <p:spPr/>
        <p:txBody>
          <a:bodyPr/>
          <a:lstStyle/>
          <a:p>
            <a:r>
              <a:rPr kumimoji="1" lang="en-US" altLang="zh-CN" smtClean="0"/>
              <a:t>2013-11-19</a:t>
            </a:r>
            <a:endParaRPr kumimoji="1" lang="zh-CN" altLang="en-US"/>
          </a:p>
        </p:txBody>
      </p:sp>
      <p:sp>
        <p:nvSpPr>
          <p:cNvPr id="15" name="页脚占位符 14"/>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dirty="0"/>
          </a:p>
        </p:txBody>
      </p:sp>
      <p:sp>
        <p:nvSpPr>
          <p:cNvPr id="16" name="幻灯片编号占位符 15"/>
          <p:cNvSpPr>
            <a:spLocks noGrp="1"/>
          </p:cNvSpPr>
          <p:nvPr>
            <p:ph type="sldNum" sz="quarter" idx="12"/>
          </p:nvPr>
        </p:nvSpPr>
        <p:spPr/>
        <p:txBody>
          <a:bodyPr>
            <a:normAutofit fontScale="85000" lnSpcReduction="20000"/>
          </a:bodyPr>
          <a:lstStyle/>
          <a:p>
            <a:fld id="{119EA509-CC96-414D-8879-7D74576A9F7D}" type="slidenum">
              <a:rPr kumimoji="1" lang="zh-CN" altLang="en-US" smtClean="0">
                <a:solidFill>
                  <a:srgbClr val="FF0000"/>
                </a:solidFill>
              </a:rPr>
              <a:t>4</a:t>
            </a:fld>
            <a:endParaRPr kumimoji="1" lang="zh-CN" altLang="en-US" dirty="0">
              <a:solidFill>
                <a:srgbClr val="FF0000"/>
              </a:solidFill>
            </a:endParaRPr>
          </a:p>
        </p:txBody>
      </p:sp>
    </p:spTree>
    <p:extLst>
      <p:ext uri="{BB962C8B-B14F-4D97-AF65-F5344CB8AC3E}">
        <p14:creationId xmlns:p14="http://schemas.microsoft.com/office/powerpoint/2010/main" val="334901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err="1"/>
              <a:t>Plasmonic</a:t>
            </a:r>
            <a:r>
              <a:rPr kumimoji="1" lang="en-US" altLang="zh-CN" dirty="0"/>
              <a:t> </a:t>
            </a:r>
            <a:r>
              <a:rPr kumimoji="1" lang="en-US" altLang="zh-CN" dirty="0" smtClean="0"/>
              <a:t>Couplers</a:t>
            </a:r>
            <a:endParaRPr kumimoji="1" lang="zh-CN" altLang="en-US" dirty="0"/>
          </a:p>
        </p:txBody>
      </p:sp>
      <p:sp>
        <p:nvSpPr>
          <p:cNvPr id="3" name="日期占位符 2"/>
          <p:cNvSpPr>
            <a:spLocks noGrp="1"/>
          </p:cNvSpPr>
          <p:nvPr>
            <p:ph type="dt" sz="half" idx="10"/>
          </p:nvPr>
        </p:nvSpPr>
        <p:spPr/>
        <p:txBody>
          <a:bodyPr/>
          <a:lstStyle/>
          <a:p>
            <a:pPr algn="r"/>
            <a:r>
              <a:rPr kumimoji="1" lang="en-US" altLang="zh-CN" smtClean="0"/>
              <a:t>2013-11-19</a:t>
            </a:r>
            <a:endParaRPr kumimoji="1" lang="zh-CN" altLang="en-US" dirty="0"/>
          </a:p>
        </p:txBody>
      </p:sp>
      <p:sp>
        <p:nvSpPr>
          <p:cNvPr id="4" name="页脚占位符 3"/>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5" name="幻灯片编号占位符 4"/>
          <p:cNvSpPr>
            <a:spLocks noGrp="1"/>
          </p:cNvSpPr>
          <p:nvPr>
            <p:ph type="sldNum" sz="quarter" idx="12"/>
          </p:nvPr>
        </p:nvSpPr>
        <p:spPr/>
        <p:txBody>
          <a:bodyPr>
            <a:normAutofit fontScale="85000" lnSpcReduction="20000"/>
          </a:bodyPr>
          <a:lstStyle/>
          <a:p>
            <a:fld id="{119EA509-CC96-414D-8879-7D74576A9F7D}" type="slidenum">
              <a:rPr kumimoji="1" lang="zh-CN" altLang="en-US" smtClean="0"/>
              <a:t>5</a:t>
            </a:fld>
            <a:endParaRPr kumimoji="1" lang="zh-CN" altLang="en-US"/>
          </a:p>
        </p:txBody>
      </p:sp>
      <p:sp>
        <p:nvSpPr>
          <p:cNvPr id="6" name="内容占位符 5"/>
          <p:cNvSpPr>
            <a:spLocks noGrp="1"/>
          </p:cNvSpPr>
          <p:nvPr>
            <p:ph sz="quarter" idx="1"/>
          </p:nvPr>
        </p:nvSpPr>
        <p:spPr/>
        <p:txBody>
          <a:bodyPr/>
          <a:lstStyle/>
          <a:p>
            <a:r>
              <a:rPr kumimoji="1" lang="en-US" altLang="zh-CN" b="1" dirty="0" err="1"/>
              <a:t>Plasmonic</a:t>
            </a:r>
            <a:r>
              <a:rPr kumimoji="1" lang="en-US" altLang="zh-CN" b="1" dirty="0"/>
              <a:t> </a:t>
            </a:r>
            <a:r>
              <a:rPr kumimoji="1" lang="en-US" altLang="zh-CN" b="1" dirty="0" smtClean="0"/>
              <a:t>couplers:</a:t>
            </a:r>
          </a:p>
          <a:p>
            <a:pPr lvl="1"/>
            <a:r>
              <a:rPr kumimoji="1" lang="en-US" altLang="zh-CN" b="1" dirty="0" smtClean="0"/>
              <a:t>Light </a:t>
            </a:r>
            <a:r>
              <a:rPr kumimoji="1" lang="en-US" altLang="zh-CN" b="1" dirty="0" smtClean="0">
                <a:sym typeface="Wingdings"/>
              </a:rPr>
              <a:t> Plasmon</a:t>
            </a:r>
            <a:r>
              <a:rPr kumimoji="1" lang="en-US" altLang="zh-CN" b="1" dirty="0" smtClean="0"/>
              <a:t> </a:t>
            </a:r>
            <a:endParaRPr kumimoji="1" lang="en-US" altLang="zh-CN" b="1" dirty="0"/>
          </a:p>
          <a:p>
            <a:endParaRPr kumimoji="1" lang="zh-CN" altLang="en-US" dirty="0"/>
          </a:p>
        </p:txBody>
      </p:sp>
      <p:pic>
        <p:nvPicPr>
          <p:cNvPr id="7" name="图片 6"/>
          <p:cNvPicPr>
            <a:picLocks noChangeAspect="1"/>
          </p:cNvPicPr>
          <p:nvPr/>
        </p:nvPicPr>
        <p:blipFill>
          <a:blip r:embed="rId3"/>
          <a:stretch>
            <a:fillRect/>
          </a:stretch>
        </p:blipFill>
        <p:spPr>
          <a:xfrm>
            <a:off x="320548" y="2548509"/>
            <a:ext cx="8445500" cy="3594100"/>
          </a:xfrm>
          <a:prstGeom prst="rect">
            <a:avLst/>
          </a:prstGeom>
        </p:spPr>
      </p:pic>
      <p:sp>
        <p:nvSpPr>
          <p:cNvPr id="8" name="矩形 7"/>
          <p:cNvSpPr/>
          <p:nvPr/>
        </p:nvSpPr>
        <p:spPr>
          <a:xfrm>
            <a:off x="533400" y="5773277"/>
            <a:ext cx="6977067" cy="369332"/>
          </a:xfrm>
          <a:prstGeom prst="rect">
            <a:avLst/>
          </a:prstGeom>
        </p:spPr>
        <p:txBody>
          <a:bodyPr wrap="square">
            <a:spAutoFit/>
          </a:bodyPr>
          <a:lstStyle/>
          <a:p>
            <a:r>
              <a:rPr lang="hu-HU" altLang="zh-CN" dirty="0">
                <a:latin typeface="Times"/>
                <a:cs typeface="Times"/>
              </a:rPr>
              <a:t>W. Nomura, M. Ohtsu, T. Yatsui, </a:t>
            </a:r>
            <a:r>
              <a:rPr lang="hu-HU" altLang="zh-CN" i="1" dirty="0">
                <a:latin typeface="Times"/>
                <a:cs typeface="Times"/>
              </a:rPr>
              <a:t>Appl. Phys. Lett</a:t>
            </a:r>
            <a:r>
              <a:rPr lang="hu-HU" altLang="zh-CN" dirty="0">
                <a:latin typeface="Times"/>
                <a:cs typeface="Times"/>
              </a:rPr>
              <a:t>. </a:t>
            </a:r>
            <a:r>
              <a:rPr lang="hu-HU" altLang="zh-CN" b="1" dirty="0">
                <a:latin typeface="Times"/>
                <a:cs typeface="Times"/>
              </a:rPr>
              <a:t>86</a:t>
            </a:r>
            <a:r>
              <a:rPr lang="hu-HU" altLang="zh-CN" dirty="0">
                <a:latin typeface="Times"/>
                <a:cs typeface="Times"/>
              </a:rPr>
              <a:t>, 181108 (2005).</a:t>
            </a:r>
          </a:p>
        </p:txBody>
      </p:sp>
    </p:spTree>
    <p:extLst>
      <p:ext uri="{BB962C8B-B14F-4D97-AF65-F5344CB8AC3E}">
        <p14:creationId xmlns:p14="http://schemas.microsoft.com/office/powerpoint/2010/main" val="2861990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Subwavelength</a:t>
            </a:r>
            <a:r>
              <a:rPr lang="en-US" altLang="zh-CN" dirty="0"/>
              <a:t> Localization</a:t>
            </a:r>
            <a:endParaRPr kumimoji="1" lang="zh-CN" altLang="en-US" dirty="0"/>
          </a:p>
        </p:txBody>
      </p:sp>
      <p:sp>
        <p:nvSpPr>
          <p:cNvPr id="3" name="日期占位符 2"/>
          <p:cNvSpPr>
            <a:spLocks noGrp="1"/>
          </p:cNvSpPr>
          <p:nvPr>
            <p:ph type="dt" sz="half" idx="10"/>
          </p:nvPr>
        </p:nvSpPr>
        <p:spPr/>
        <p:txBody>
          <a:bodyPr/>
          <a:lstStyle/>
          <a:p>
            <a:pPr algn="r"/>
            <a:r>
              <a:rPr kumimoji="1" lang="en-US" altLang="zh-CN" smtClean="0"/>
              <a:t>2013-11-19</a:t>
            </a:r>
            <a:endParaRPr kumimoji="1" lang="zh-CN" altLang="en-US" dirty="0"/>
          </a:p>
        </p:txBody>
      </p:sp>
      <p:sp>
        <p:nvSpPr>
          <p:cNvPr id="4" name="页脚占位符 3"/>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5" name="幻灯片编号占位符 4"/>
          <p:cNvSpPr>
            <a:spLocks noGrp="1"/>
          </p:cNvSpPr>
          <p:nvPr>
            <p:ph type="sldNum" sz="quarter" idx="12"/>
          </p:nvPr>
        </p:nvSpPr>
        <p:spPr/>
        <p:txBody>
          <a:bodyPr>
            <a:normAutofit fontScale="85000" lnSpcReduction="20000"/>
          </a:bodyPr>
          <a:lstStyle/>
          <a:p>
            <a:fld id="{119EA509-CC96-414D-8879-7D74576A9F7D}" type="slidenum">
              <a:rPr kumimoji="1" lang="zh-CN" altLang="en-US" smtClean="0"/>
              <a:t>6</a:t>
            </a:fld>
            <a:endParaRPr kumimoji="1" lang="zh-CN" altLang="en-US"/>
          </a:p>
        </p:txBody>
      </p:sp>
      <p:sp>
        <p:nvSpPr>
          <p:cNvPr id="6" name="内容占位符 5"/>
          <p:cNvSpPr>
            <a:spLocks noGrp="1"/>
          </p:cNvSpPr>
          <p:nvPr>
            <p:ph sz="quarter" idx="1"/>
          </p:nvPr>
        </p:nvSpPr>
        <p:spPr/>
        <p:txBody>
          <a:bodyPr/>
          <a:lstStyle/>
          <a:p>
            <a:r>
              <a:rPr kumimoji="1" lang="en-US" altLang="zh-CN" b="1" dirty="0" smtClean="0"/>
              <a:t>Nanowire – </a:t>
            </a:r>
            <a:r>
              <a:rPr kumimoji="1" lang="en-US" altLang="zh-CN" b="1" dirty="0" err="1"/>
              <a:t>o</a:t>
            </a:r>
            <a:r>
              <a:rPr kumimoji="1" lang="en-US" altLang="zh-CN" b="1" dirty="0" err="1" smtClean="0"/>
              <a:t>hmic</a:t>
            </a:r>
            <a:r>
              <a:rPr kumimoji="1" lang="en-US" altLang="zh-CN" b="1" dirty="0" smtClean="0"/>
              <a:t> losses</a:t>
            </a:r>
            <a:endParaRPr kumimoji="1" lang="en-US" altLang="zh-CN" b="1" dirty="0"/>
          </a:p>
          <a:p>
            <a:r>
              <a:rPr kumimoji="1" lang="en-US" altLang="zh-CN" b="1" dirty="0" smtClean="0"/>
              <a:t>Nano Array</a:t>
            </a:r>
            <a:endParaRPr kumimoji="1" lang="zh-CN" altLang="en-US" b="1" dirty="0"/>
          </a:p>
        </p:txBody>
      </p:sp>
      <p:sp>
        <p:nvSpPr>
          <p:cNvPr id="7" name="乘 6"/>
          <p:cNvSpPr/>
          <p:nvPr/>
        </p:nvSpPr>
        <p:spPr>
          <a:xfrm>
            <a:off x="5024972" y="1698106"/>
            <a:ext cx="427951" cy="455589"/>
          </a:xfrm>
          <a:prstGeom prst="mathMultiply">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CN" altLang="en-US"/>
          </a:p>
        </p:txBody>
      </p:sp>
      <p:sp>
        <p:nvSpPr>
          <p:cNvPr id="9" name="矩形 8"/>
          <p:cNvSpPr/>
          <p:nvPr/>
        </p:nvSpPr>
        <p:spPr>
          <a:xfrm>
            <a:off x="609600" y="5733930"/>
            <a:ext cx="5370093" cy="646331"/>
          </a:xfrm>
          <a:prstGeom prst="rect">
            <a:avLst/>
          </a:prstGeom>
        </p:spPr>
        <p:txBody>
          <a:bodyPr wrap="square">
            <a:spAutoFit/>
          </a:bodyPr>
          <a:lstStyle/>
          <a:p>
            <a:r>
              <a:rPr lang="en-US" altLang="zh-CN" dirty="0" smtClean="0">
                <a:latin typeface="Times"/>
                <a:cs typeface="Times"/>
              </a:rPr>
              <a:t>S</a:t>
            </a:r>
            <a:r>
              <a:rPr lang="en-US" altLang="zh-CN" dirty="0">
                <a:latin typeface="Times"/>
                <a:cs typeface="Times"/>
              </a:rPr>
              <a:t>. A. Maier</a:t>
            </a:r>
            <a:r>
              <a:rPr lang="en-US" altLang="zh-CN" dirty="0" smtClean="0">
                <a:latin typeface="Times"/>
                <a:cs typeface="Times"/>
              </a:rPr>
              <a:t>, </a:t>
            </a:r>
            <a:r>
              <a:rPr lang="en-US" altLang="zh-CN" i="1" dirty="0" smtClean="0">
                <a:latin typeface="Times"/>
                <a:cs typeface="Times"/>
              </a:rPr>
              <a:t>et </a:t>
            </a:r>
            <a:r>
              <a:rPr lang="en-US" altLang="zh-CN" i="1" dirty="0">
                <a:latin typeface="Times"/>
                <a:cs typeface="Times"/>
              </a:rPr>
              <a:t>al</a:t>
            </a:r>
            <a:r>
              <a:rPr lang="en-US" altLang="zh-CN" dirty="0">
                <a:latin typeface="Times"/>
                <a:cs typeface="Times"/>
              </a:rPr>
              <a:t>, </a:t>
            </a:r>
            <a:r>
              <a:rPr lang="en-US" altLang="zh-CN" i="1" dirty="0">
                <a:latin typeface="Times"/>
                <a:cs typeface="Times"/>
              </a:rPr>
              <a:t>Appl. Phys. </a:t>
            </a:r>
            <a:r>
              <a:rPr lang="en-US" altLang="zh-CN" i="1" dirty="0" err="1">
                <a:latin typeface="Times"/>
                <a:cs typeface="Times"/>
              </a:rPr>
              <a:t>Lett</a:t>
            </a:r>
            <a:r>
              <a:rPr lang="en-US" altLang="zh-CN" dirty="0">
                <a:latin typeface="Times"/>
                <a:cs typeface="Times"/>
              </a:rPr>
              <a:t>. </a:t>
            </a:r>
            <a:r>
              <a:rPr lang="en-US" altLang="zh-CN" b="1" dirty="0">
                <a:latin typeface="Times"/>
                <a:cs typeface="Times"/>
              </a:rPr>
              <a:t>86</a:t>
            </a:r>
            <a:r>
              <a:rPr lang="en-US" altLang="zh-CN" dirty="0">
                <a:latin typeface="Times"/>
                <a:cs typeface="Times"/>
              </a:rPr>
              <a:t>, 071103 (2005)</a:t>
            </a:r>
            <a:r>
              <a:rPr lang="en-US" altLang="zh-CN" dirty="0" smtClean="0">
                <a:latin typeface="Times"/>
                <a:cs typeface="Times"/>
              </a:rPr>
              <a:t>.</a:t>
            </a:r>
          </a:p>
          <a:p>
            <a:r>
              <a:rPr lang="en-US" altLang="zh-CN" dirty="0" smtClean="0">
                <a:latin typeface="Times"/>
                <a:cs typeface="Times"/>
              </a:rPr>
              <a:t>D. Pile, </a:t>
            </a:r>
            <a:r>
              <a:rPr lang="en-US" altLang="zh-CN" i="1" dirty="0">
                <a:latin typeface="Times"/>
                <a:cs typeface="Times"/>
              </a:rPr>
              <a:t>et al</a:t>
            </a:r>
            <a:r>
              <a:rPr lang="en-US" altLang="zh-CN" dirty="0">
                <a:latin typeface="Times"/>
                <a:cs typeface="Times"/>
              </a:rPr>
              <a:t>. </a:t>
            </a:r>
            <a:r>
              <a:rPr lang="en-US" altLang="zh-CN" i="1" dirty="0" smtClean="0">
                <a:latin typeface="Times"/>
                <a:cs typeface="Times"/>
              </a:rPr>
              <a:t>Appl. Phys. </a:t>
            </a:r>
            <a:r>
              <a:rPr lang="en-US" altLang="zh-CN" i="1" dirty="0" err="1" smtClean="0">
                <a:latin typeface="Times"/>
                <a:cs typeface="Times"/>
              </a:rPr>
              <a:t>Lett</a:t>
            </a:r>
            <a:r>
              <a:rPr lang="en-US" altLang="zh-CN" dirty="0" smtClean="0">
                <a:latin typeface="Times"/>
                <a:cs typeface="Times"/>
              </a:rPr>
              <a:t>, </a:t>
            </a:r>
            <a:r>
              <a:rPr lang="en-US" altLang="zh-CN" b="1" dirty="0" smtClean="0">
                <a:latin typeface="Times"/>
                <a:cs typeface="Times"/>
              </a:rPr>
              <a:t>87</a:t>
            </a:r>
            <a:r>
              <a:rPr lang="en-US" altLang="zh-CN" dirty="0" smtClean="0">
                <a:latin typeface="Times"/>
                <a:cs typeface="Times"/>
              </a:rPr>
              <a:t>, 061106 (2005).</a:t>
            </a:r>
            <a:endParaRPr lang="zh-CN" altLang="en-US" dirty="0">
              <a:latin typeface="Times"/>
              <a:cs typeface="Times"/>
            </a:endParaRPr>
          </a:p>
        </p:txBody>
      </p:sp>
      <p:pic>
        <p:nvPicPr>
          <p:cNvPr id="10" name="图片 9"/>
          <p:cNvPicPr>
            <a:picLocks noChangeAspect="1"/>
          </p:cNvPicPr>
          <p:nvPr/>
        </p:nvPicPr>
        <p:blipFill>
          <a:blip r:embed="rId3"/>
          <a:stretch>
            <a:fillRect/>
          </a:stretch>
        </p:blipFill>
        <p:spPr>
          <a:xfrm>
            <a:off x="6206440" y="2684026"/>
            <a:ext cx="2711874" cy="3285190"/>
          </a:xfrm>
          <a:prstGeom prst="rect">
            <a:avLst/>
          </a:prstGeom>
        </p:spPr>
      </p:pic>
      <p:pic>
        <p:nvPicPr>
          <p:cNvPr id="11" name="图片 10"/>
          <p:cNvPicPr>
            <a:picLocks noChangeAspect="1"/>
          </p:cNvPicPr>
          <p:nvPr/>
        </p:nvPicPr>
        <p:blipFill>
          <a:blip r:embed="rId4"/>
          <a:stretch>
            <a:fillRect/>
          </a:stretch>
        </p:blipFill>
        <p:spPr>
          <a:xfrm>
            <a:off x="533400" y="2596119"/>
            <a:ext cx="5859371" cy="3220647"/>
          </a:xfrm>
          <a:prstGeom prst="rect">
            <a:avLst/>
          </a:prstGeom>
        </p:spPr>
      </p:pic>
      <p:sp>
        <p:nvSpPr>
          <p:cNvPr id="12" name="文本框 11"/>
          <p:cNvSpPr txBox="1"/>
          <p:nvPr/>
        </p:nvSpPr>
        <p:spPr>
          <a:xfrm>
            <a:off x="3644485" y="2314694"/>
            <a:ext cx="909511" cy="369332"/>
          </a:xfrm>
          <a:prstGeom prst="rect">
            <a:avLst/>
          </a:prstGeom>
          <a:noFill/>
        </p:spPr>
        <p:txBody>
          <a:bodyPr wrap="none" rtlCol="0">
            <a:spAutoFit/>
          </a:bodyPr>
          <a:lstStyle/>
          <a:p>
            <a:r>
              <a:rPr kumimoji="1" lang="en-US" altLang="zh-CN" dirty="0" smtClean="0"/>
              <a:t>~50 um</a:t>
            </a:r>
            <a:endParaRPr kumimoji="1" lang="zh-CN" altLang="en-US" dirty="0"/>
          </a:p>
        </p:txBody>
      </p:sp>
    </p:spTree>
    <p:extLst>
      <p:ext uri="{BB962C8B-B14F-4D97-AF65-F5344CB8AC3E}">
        <p14:creationId xmlns:p14="http://schemas.microsoft.com/office/powerpoint/2010/main" val="1886248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0" y="2056547"/>
            <a:ext cx="5237738" cy="4261653"/>
          </a:xfrm>
          <a:prstGeom prst="rect">
            <a:avLst/>
          </a:prstGeom>
        </p:spPr>
      </p:pic>
      <p:sp>
        <p:nvSpPr>
          <p:cNvPr id="2" name="标题 1"/>
          <p:cNvSpPr>
            <a:spLocks noGrp="1"/>
          </p:cNvSpPr>
          <p:nvPr>
            <p:ph type="title"/>
          </p:nvPr>
        </p:nvSpPr>
        <p:spPr/>
        <p:txBody>
          <a:bodyPr/>
          <a:lstStyle/>
          <a:p>
            <a:r>
              <a:rPr kumimoji="1" lang="en-US" altLang="zh-CN" dirty="0" smtClean="0"/>
              <a:t>Transmission Enhancement</a:t>
            </a:r>
            <a:endParaRPr kumimoji="1" lang="zh-CN" altLang="en-US" dirty="0"/>
          </a:p>
        </p:txBody>
      </p:sp>
      <p:sp>
        <p:nvSpPr>
          <p:cNvPr id="3" name="日期占位符 2"/>
          <p:cNvSpPr>
            <a:spLocks noGrp="1"/>
          </p:cNvSpPr>
          <p:nvPr>
            <p:ph type="dt" sz="half" idx="10"/>
          </p:nvPr>
        </p:nvSpPr>
        <p:spPr/>
        <p:txBody>
          <a:bodyPr/>
          <a:lstStyle/>
          <a:p>
            <a:pPr algn="r"/>
            <a:r>
              <a:rPr kumimoji="1" lang="en-US" altLang="zh-CN" smtClean="0"/>
              <a:t>2013-11-19</a:t>
            </a:r>
            <a:endParaRPr kumimoji="1" lang="zh-CN" altLang="en-US" dirty="0"/>
          </a:p>
        </p:txBody>
      </p:sp>
      <p:sp>
        <p:nvSpPr>
          <p:cNvPr id="4" name="页脚占位符 3"/>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5" name="幻灯片编号占位符 4"/>
          <p:cNvSpPr>
            <a:spLocks noGrp="1"/>
          </p:cNvSpPr>
          <p:nvPr>
            <p:ph type="sldNum" sz="quarter" idx="12"/>
          </p:nvPr>
        </p:nvSpPr>
        <p:spPr/>
        <p:txBody>
          <a:bodyPr>
            <a:normAutofit fontScale="85000" lnSpcReduction="20000"/>
          </a:bodyPr>
          <a:lstStyle/>
          <a:p>
            <a:fld id="{119EA509-CC96-414D-8879-7D74576A9F7D}" type="slidenum">
              <a:rPr kumimoji="1" lang="zh-CN" altLang="en-US" smtClean="0"/>
              <a:t>7</a:t>
            </a:fld>
            <a:endParaRPr kumimoji="1" lang="zh-CN" altLang="en-US"/>
          </a:p>
        </p:txBody>
      </p:sp>
      <p:sp>
        <p:nvSpPr>
          <p:cNvPr id="10" name="内容占位符 9"/>
          <p:cNvSpPr>
            <a:spLocks noGrp="1"/>
          </p:cNvSpPr>
          <p:nvPr>
            <p:ph sz="quarter" idx="1"/>
          </p:nvPr>
        </p:nvSpPr>
        <p:spPr/>
        <p:txBody>
          <a:bodyPr/>
          <a:lstStyle/>
          <a:p>
            <a:r>
              <a:rPr kumimoji="1" lang="en-US" altLang="zh-CN" dirty="0" smtClean="0"/>
              <a:t>Debatable theoretically </a:t>
            </a:r>
            <a:endParaRPr kumimoji="1" lang="zh-CN" altLang="en-US" dirty="0"/>
          </a:p>
        </p:txBody>
      </p:sp>
      <p:sp>
        <p:nvSpPr>
          <p:cNvPr id="8" name="矩形 7"/>
          <p:cNvSpPr/>
          <p:nvPr/>
        </p:nvSpPr>
        <p:spPr>
          <a:xfrm>
            <a:off x="393700" y="6200363"/>
            <a:ext cx="4844038" cy="646331"/>
          </a:xfrm>
          <a:prstGeom prst="rect">
            <a:avLst/>
          </a:prstGeom>
          <a:solidFill>
            <a:srgbClr val="FFFFFF"/>
          </a:solidFill>
        </p:spPr>
        <p:txBody>
          <a:bodyPr wrap="square">
            <a:spAutoFit/>
          </a:bodyPr>
          <a:lstStyle/>
          <a:p>
            <a:r>
              <a:rPr lang="en-US" altLang="zh-CN" b="1" i="1" dirty="0" smtClean="0">
                <a:latin typeface="Times"/>
                <a:cs typeface="Times"/>
              </a:rPr>
              <a:t>L</a:t>
            </a:r>
            <a:r>
              <a:rPr lang="en-US" altLang="zh-CN" dirty="0" smtClean="0">
                <a:latin typeface="Times"/>
                <a:cs typeface="Times"/>
              </a:rPr>
              <a:t>: H</a:t>
            </a:r>
            <a:r>
              <a:rPr lang="en-US" altLang="zh-CN" dirty="0">
                <a:latin typeface="Times"/>
                <a:cs typeface="Times"/>
              </a:rPr>
              <a:t>. J. </a:t>
            </a:r>
            <a:r>
              <a:rPr lang="en-US" altLang="zh-CN" dirty="0" err="1" smtClean="0">
                <a:latin typeface="Times"/>
                <a:cs typeface="Times"/>
              </a:rPr>
              <a:t>Lezec</a:t>
            </a:r>
            <a:r>
              <a:rPr lang="en-US" altLang="zh-CN" dirty="0" smtClean="0">
                <a:latin typeface="Times"/>
                <a:cs typeface="Times"/>
              </a:rPr>
              <a:t>, et al. Opt</a:t>
            </a:r>
            <a:r>
              <a:rPr lang="en-US" altLang="zh-CN" dirty="0">
                <a:latin typeface="Times"/>
                <a:cs typeface="Times"/>
              </a:rPr>
              <a:t>. Exp. </a:t>
            </a:r>
            <a:r>
              <a:rPr lang="en-US" altLang="zh-CN" b="1" dirty="0">
                <a:latin typeface="Times"/>
                <a:cs typeface="Times"/>
              </a:rPr>
              <a:t>12</a:t>
            </a:r>
            <a:r>
              <a:rPr lang="en-US" altLang="zh-CN" dirty="0">
                <a:latin typeface="Times"/>
                <a:cs typeface="Times"/>
              </a:rPr>
              <a:t>, 3629 (2004). </a:t>
            </a:r>
            <a:endParaRPr lang="en-US" altLang="zh-CN" dirty="0" smtClean="0">
              <a:latin typeface="Times"/>
              <a:cs typeface="Times"/>
            </a:endParaRPr>
          </a:p>
          <a:p>
            <a:r>
              <a:rPr lang="en-US" altLang="zh-CN" b="1" i="1" dirty="0" smtClean="0">
                <a:latin typeface="Times"/>
                <a:cs typeface="Times"/>
              </a:rPr>
              <a:t>R</a:t>
            </a:r>
            <a:r>
              <a:rPr lang="en-US" altLang="zh-CN" dirty="0" smtClean="0">
                <a:latin typeface="Times"/>
                <a:cs typeface="Times"/>
              </a:rPr>
              <a:t>: T</a:t>
            </a:r>
            <a:r>
              <a:rPr lang="en-US" altLang="zh-CN" dirty="0">
                <a:latin typeface="Times"/>
                <a:cs typeface="Times"/>
              </a:rPr>
              <a:t>. </a:t>
            </a:r>
            <a:r>
              <a:rPr lang="en-US" altLang="zh-CN" dirty="0" err="1">
                <a:latin typeface="Times"/>
                <a:cs typeface="Times"/>
              </a:rPr>
              <a:t>Thio</a:t>
            </a:r>
            <a:r>
              <a:rPr lang="en-US" altLang="zh-CN" dirty="0">
                <a:latin typeface="Times"/>
                <a:cs typeface="Times"/>
              </a:rPr>
              <a:t>, </a:t>
            </a:r>
            <a:r>
              <a:rPr lang="en-US" altLang="zh-CN" i="1" dirty="0" smtClean="0">
                <a:latin typeface="Times"/>
                <a:cs typeface="Times"/>
              </a:rPr>
              <a:t>et al</a:t>
            </a:r>
            <a:r>
              <a:rPr lang="en-US" altLang="zh-CN" dirty="0" smtClean="0">
                <a:latin typeface="Times"/>
                <a:cs typeface="Times"/>
              </a:rPr>
              <a:t>.  </a:t>
            </a:r>
            <a:r>
              <a:rPr lang="en-US" altLang="zh-CN" dirty="0">
                <a:latin typeface="Times"/>
                <a:cs typeface="Times"/>
              </a:rPr>
              <a:t>Opt. </a:t>
            </a:r>
            <a:r>
              <a:rPr lang="en-US" altLang="zh-CN" dirty="0" err="1">
                <a:latin typeface="Times"/>
                <a:cs typeface="Times"/>
              </a:rPr>
              <a:t>Lett</a:t>
            </a:r>
            <a:r>
              <a:rPr lang="en-US" altLang="zh-CN" dirty="0">
                <a:latin typeface="Times"/>
                <a:cs typeface="Times"/>
              </a:rPr>
              <a:t>. </a:t>
            </a:r>
            <a:r>
              <a:rPr lang="en-US" altLang="zh-CN" b="1" dirty="0">
                <a:latin typeface="Times"/>
                <a:cs typeface="Times"/>
              </a:rPr>
              <a:t>26</a:t>
            </a:r>
            <a:r>
              <a:rPr lang="en-US" altLang="zh-CN" dirty="0">
                <a:latin typeface="Times"/>
                <a:cs typeface="Times"/>
              </a:rPr>
              <a:t>, 1972–1974 (2001).</a:t>
            </a:r>
            <a:endParaRPr lang="zh-CN" altLang="en-US" dirty="0">
              <a:latin typeface="Times"/>
              <a:cs typeface="Times"/>
            </a:endParaRPr>
          </a:p>
        </p:txBody>
      </p:sp>
      <p:grpSp>
        <p:nvGrpSpPr>
          <p:cNvPr id="12" name="组 11"/>
          <p:cNvGrpSpPr/>
          <p:nvPr/>
        </p:nvGrpSpPr>
        <p:grpSpPr>
          <a:xfrm>
            <a:off x="5252873" y="1193697"/>
            <a:ext cx="3902615" cy="5454586"/>
            <a:chOff x="5252873" y="1193697"/>
            <a:chExt cx="3902615" cy="5454586"/>
          </a:xfrm>
        </p:grpSpPr>
        <p:pic>
          <p:nvPicPr>
            <p:cNvPr id="7" name="图片 6"/>
            <p:cNvPicPr>
              <a:picLocks noChangeAspect="1"/>
            </p:cNvPicPr>
            <p:nvPr/>
          </p:nvPicPr>
          <p:blipFill>
            <a:blip r:embed="rId4"/>
            <a:stretch>
              <a:fillRect/>
            </a:stretch>
          </p:blipFill>
          <p:spPr>
            <a:xfrm>
              <a:off x="5252873" y="1193697"/>
              <a:ext cx="3902615" cy="5454586"/>
            </a:xfrm>
            <a:prstGeom prst="rect">
              <a:avLst/>
            </a:prstGeom>
          </p:spPr>
        </p:pic>
        <p:sp>
          <p:nvSpPr>
            <p:cNvPr id="9" name="椭圆 8"/>
            <p:cNvSpPr/>
            <p:nvPr/>
          </p:nvSpPr>
          <p:spPr>
            <a:xfrm>
              <a:off x="5487184" y="3233233"/>
              <a:ext cx="423298" cy="33861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Tree>
    <p:extLst>
      <p:ext uri="{BB962C8B-B14F-4D97-AF65-F5344CB8AC3E}">
        <p14:creationId xmlns:p14="http://schemas.microsoft.com/office/powerpoint/2010/main" val="3791225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kumimoji="1" lang="en-US" altLang="zh-CN" sz="3200" dirty="0" smtClean="0"/>
              <a:t>Angular confinement of transmitted light</a:t>
            </a:r>
            <a:endParaRPr kumimoji="1" lang="zh-CN" altLang="en-US" sz="3200" dirty="0"/>
          </a:p>
        </p:txBody>
      </p:sp>
      <p:sp>
        <p:nvSpPr>
          <p:cNvPr id="3" name="日期占位符 2"/>
          <p:cNvSpPr>
            <a:spLocks noGrp="1"/>
          </p:cNvSpPr>
          <p:nvPr>
            <p:ph type="dt" sz="half" idx="10"/>
          </p:nvPr>
        </p:nvSpPr>
        <p:spPr/>
        <p:txBody>
          <a:bodyPr/>
          <a:lstStyle/>
          <a:p>
            <a:pPr algn="r"/>
            <a:r>
              <a:rPr kumimoji="1" lang="en-US" altLang="zh-CN" smtClean="0"/>
              <a:t>2013-11-19</a:t>
            </a:r>
            <a:endParaRPr kumimoji="1" lang="zh-CN" altLang="en-US" dirty="0"/>
          </a:p>
        </p:txBody>
      </p:sp>
      <p:sp>
        <p:nvSpPr>
          <p:cNvPr id="4" name="页脚占位符 3"/>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5" name="幻灯片编号占位符 4"/>
          <p:cNvSpPr>
            <a:spLocks noGrp="1"/>
          </p:cNvSpPr>
          <p:nvPr>
            <p:ph type="sldNum" sz="quarter" idx="12"/>
          </p:nvPr>
        </p:nvSpPr>
        <p:spPr/>
        <p:txBody>
          <a:bodyPr>
            <a:normAutofit fontScale="85000" lnSpcReduction="20000"/>
          </a:bodyPr>
          <a:lstStyle/>
          <a:p>
            <a:fld id="{119EA509-CC96-414D-8879-7D74576A9F7D}" type="slidenum">
              <a:rPr kumimoji="1" lang="zh-CN" altLang="en-US" smtClean="0"/>
              <a:t>8</a:t>
            </a:fld>
            <a:endParaRPr kumimoji="1" lang="zh-CN" altLang="en-US"/>
          </a:p>
        </p:txBody>
      </p:sp>
      <p:pic>
        <p:nvPicPr>
          <p:cNvPr id="8" name="图片 7"/>
          <p:cNvPicPr>
            <a:picLocks noChangeAspect="1"/>
          </p:cNvPicPr>
          <p:nvPr/>
        </p:nvPicPr>
        <p:blipFill>
          <a:blip r:embed="rId3"/>
          <a:stretch>
            <a:fillRect/>
          </a:stretch>
        </p:blipFill>
        <p:spPr>
          <a:xfrm>
            <a:off x="609600" y="1516698"/>
            <a:ext cx="7449914" cy="4498863"/>
          </a:xfrm>
          <a:prstGeom prst="rect">
            <a:avLst/>
          </a:prstGeom>
        </p:spPr>
      </p:pic>
      <p:sp>
        <p:nvSpPr>
          <p:cNvPr id="9" name="文本框 8"/>
          <p:cNvSpPr txBox="1"/>
          <p:nvPr/>
        </p:nvSpPr>
        <p:spPr>
          <a:xfrm>
            <a:off x="5717129" y="1885373"/>
            <a:ext cx="1310400" cy="400110"/>
          </a:xfrm>
          <a:prstGeom prst="rect">
            <a:avLst/>
          </a:prstGeom>
          <a:noFill/>
        </p:spPr>
        <p:txBody>
          <a:bodyPr wrap="none" rtlCol="0">
            <a:spAutoFit/>
          </a:bodyPr>
          <a:lstStyle/>
          <a:p>
            <a:r>
              <a:rPr kumimoji="1" lang="en-US" altLang="zh-CN" sz="2000" dirty="0" smtClean="0">
                <a:solidFill>
                  <a:srgbClr val="CAF278"/>
                </a:solidFill>
                <a:latin typeface="Times"/>
                <a:cs typeface="Times"/>
              </a:rPr>
              <a:t>Simulation</a:t>
            </a:r>
            <a:endParaRPr kumimoji="1" lang="zh-CN" altLang="en-US" sz="2000" dirty="0">
              <a:solidFill>
                <a:srgbClr val="CAF278"/>
              </a:solidFill>
              <a:latin typeface="Times"/>
              <a:cs typeface="Times"/>
            </a:endParaRPr>
          </a:p>
        </p:txBody>
      </p:sp>
      <p:sp>
        <p:nvSpPr>
          <p:cNvPr id="10" name="文本框 9"/>
          <p:cNvSpPr txBox="1"/>
          <p:nvPr/>
        </p:nvSpPr>
        <p:spPr>
          <a:xfrm>
            <a:off x="5717129" y="3903682"/>
            <a:ext cx="1390124" cy="400110"/>
          </a:xfrm>
          <a:prstGeom prst="rect">
            <a:avLst/>
          </a:prstGeom>
          <a:noFill/>
        </p:spPr>
        <p:txBody>
          <a:bodyPr wrap="none" rtlCol="0">
            <a:spAutoFit/>
          </a:bodyPr>
          <a:lstStyle/>
          <a:p>
            <a:r>
              <a:rPr kumimoji="1" lang="en-US" altLang="zh-CN" sz="2000" dirty="0" smtClean="0">
                <a:solidFill>
                  <a:schemeClr val="bg2"/>
                </a:solidFill>
                <a:latin typeface="Times"/>
                <a:cs typeface="Times"/>
              </a:rPr>
              <a:t>Experiment</a:t>
            </a:r>
            <a:endParaRPr kumimoji="1" lang="zh-CN" altLang="en-US" sz="2000" dirty="0">
              <a:solidFill>
                <a:schemeClr val="bg2"/>
              </a:solidFill>
              <a:latin typeface="Times"/>
              <a:cs typeface="Times"/>
            </a:endParaRPr>
          </a:p>
        </p:txBody>
      </p:sp>
    </p:spTree>
    <p:extLst>
      <p:ext uri="{BB962C8B-B14F-4D97-AF65-F5344CB8AC3E}">
        <p14:creationId xmlns:p14="http://schemas.microsoft.com/office/powerpoint/2010/main" val="1560317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sz="3600" dirty="0" err="1" smtClean="0"/>
              <a:t>Plasmonic</a:t>
            </a:r>
            <a:r>
              <a:rPr kumimoji="1" lang="en-US" altLang="zh-CN" sz="3600" dirty="0" smtClean="0"/>
              <a:t> Nanolithography – “</a:t>
            </a:r>
            <a:r>
              <a:rPr kumimoji="1" lang="en-US" altLang="zh-CN" sz="3600" dirty="0" err="1" smtClean="0"/>
              <a:t>Superlens</a:t>
            </a:r>
            <a:r>
              <a:rPr kumimoji="1" lang="en-US" altLang="zh-CN" sz="3600" dirty="0" smtClean="0"/>
              <a:t>”</a:t>
            </a:r>
            <a:endParaRPr kumimoji="1" lang="zh-CN" altLang="en-US" sz="3600" dirty="0"/>
          </a:p>
        </p:txBody>
      </p:sp>
      <p:sp>
        <p:nvSpPr>
          <p:cNvPr id="3" name="日期占位符 2"/>
          <p:cNvSpPr>
            <a:spLocks noGrp="1"/>
          </p:cNvSpPr>
          <p:nvPr>
            <p:ph type="dt" sz="half" idx="10"/>
          </p:nvPr>
        </p:nvSpPr>
        <p:spPr/>
        <p:txBody>
          <a:bodyPr/>
          <a:lstStyle/>
          <a:p>
            <a:pPr algn="r"/>
            <a:r>
              <a:rPr kumimoji="1" lang="en-US" altLang="zh-CN" smtClean="0"/>
              <a:t>2013-11-19</a:t>
            </a:r>
            <a:endParaRPr kumimoji="1" lang="zh-CN" altLang="en-US" dirty="0"/>
          </a:p>
        </p:txBody>
      </p:sp>
      <p:sp>
        <p:nvSpPr>
          <p:cNvPr id="4" name="页脚占位符 3"/>
          <p:cNvSpPr>
            <a:spLocks noGrp="1"/>
          </p:cNvSpPr>
          <p:nvPr>
            <p:ph type="ftr" sz="quarter" idx="11"/>
          </p:nvPr>
        </p:nvSpPr>
        <p:spPr/>
        <p:txBody>
          <a:bodyPr/>
          <a:lstStyle/>
          <a:p>
            <a:r>
              <a:rPr kumimoji="1" lang="en-US" altLang="zh-CN" smtClean="0"/>
              <a:t>Surface Physics Group Presentation - Fall, 2013, Peking University</a:t>
            </a:r>
            <a:endParaRPr kumimoji="1" lang="zh-CN" altLang="en-US"/>
          </a:p>
        </p:txBody>
      </p:sp>
      <p:sp>
        <p:nvSpPr>
          <p:cNvPr id="5" name="幻灯片编号占位符 4"/>
          <p:cNvSpPr>
            <a:spLocks noGrp="1"/>
          </p:cNvSpPr>
          <p:nvPr>
            <p:ph type="sldNum" sz="quarter" idx="12"/>
          </p:nvPr>
        </p:nvSpPr>
        <p:spPr/>
        <p:txBody>
          <a:bodyPr>
            <a:normAutofit fontScale="85000" lnSpcReduction="20000"/>
          </a:bodyPr>
          <a:lstStyle/>
          <a:p>
            <a:fld id="{119EA509-CC96-414D-8879-7D74576A9F7D}" type="slidenum">
              <a:rPr kumimoji="1" lang="zh-CN" altLang="en-US" smtClean="0"/>
              <a:t>9</a:t>
            </a:fld>
            <a:endParaRPr kumimoji="1" lang="zh-CN" altLang="en-US"/>
          </a:p>
        </p:txBody>
      </p:sp>
      <p:sp>
        <p:nvSpPr>
          <p:cNvPr id="14" name="内容占位符 13"/>
          <p:cNvSpPr>
            <a:spLocks noGrp="1"/>
          </p:cNvSpPr>
          <p:nvPr>
            <p:ph sz="quarter" idx="1"/>
          </p:nvPr>
        </p:nvSpPr>
        <p:spPr/>
        <p:txBody>
          <a:bodyPr/>
          <a:lstStyle/>
          <a:p>
            <a:r>
              <a:rPr kumimoji="1" lang="en-US" altLang="zh-CN" dirty="0" smtClean="0"/>
              <a:t>Made with material of negative </a:t>
            </a:r>
            <a:r>
              <a:rPr kumimoji="1" lang="en-US" altLang="zh-CN" dirty="0" err="1" smtClean="0"/>
              <a:t>ε</a:t>
            </a:r>
            <a:r>
              <a:rPr kumimoji="1" lang="en-US" altLang="zh-CN" dirty="0" smtClean="0"/>
              <a:t> or μ, or both.</a:t>
            </a:r>
            <a:endParaRPr kumimoji="1" lang="zh-CN" altLang="en-US" dirty="0"/>
          </a:p>
        </p:txBody>
      </p:sp>
      <p:grpSp>
        <p:nvGrpSpPr>
          <p:cNvPr id="15" name="组 14"/>
          <p:cNvGrpSpPr/>
          <p:nvPr/>
        </p:nvGrpSpPr>
        <p:grpSpPr>
          <a:xfrm>
            <a:off x="0" y="2095969"/>
            <a:ext cx="9144000" cy="4195353"/>
            <a:chOff x="0" y="2095969"/>
            <a:chExt cx="9144000" cy="4195353"/>
          </a:xfrm>
        </p:grpSpPr>
        <p:pic>
          <p:nvPicPr>
            <p:cNvPr id="8" name="图片 7"/>
            <p:cNvPicPr>
              <a:picLocks noChangeAspect="1"/>
            </p:cNvPicPr>
            <p:nvPr/>
          </p:nvPicPr>
          <p:blipFill>
            <a:blip r:embed="rId3"/>
            <a:stretch>
              <a:fillRect/>
            </a:stretch>
          </p:blipFill>
          <p:spPr>
            <a:xfrm>
              <a:off x="0" y="2095969"/>
              <a:ext cx="9144000" cy="4152431"/>
            </a:xfrm>
            <a:prstGeom prst="rect">
              <a:avLst/>
            </a:prstGeom>
          </p:spPr>
        </p:pic>
        <p:sp>
          <p:nvSpPr>
            <p:cNvPr id="9" name="矩形 8"/>
            <p:cNvSpPr/>
            <p:nvPr/>
          </p:nvSpPr>
          <p:spPr>
            <a:xfrm>
              <a:off x="275394" y="5921990"/>
              <a:ext cx="6106760" cy="369332"/>
            </a:xfrm>
            <a:prstGeom prst="rect">
              <a:avLst/>
            </a:prstGeom>
          </p:spPr>
          <p:txBody>
            <a:bodyPr wrap="none">
              <a:spAutoFit/>
            </a:bodyPr>
            <a:lstStyle/>
            <a:p>
              <a:r>
                <a:rPr lang="hu-HU" altLang="zh-CN" dirty="0">
                  <a:latin typeface="Times"/>
                  <a:cs typeface="Times"/>
                </a:rPr>
                <a:t>J. B. Pendry, Phys. Rev. Lett. </a:t>
              </a:r>
              <a:r>
                <a:rPr lang="hu-HU" altLang="zh-CN" b="1" dirty="0">
                  <a:latin typeface="Times"/>
                  <a:cs typeface="Times"/>
                </a:rPr>
                <a:t>85</a:t>
              </a:r>
              <a:r>
                <a:rPr lang="hu-HU" altLang="zh-CN" dirty="0">
                  <a:latin typeface="Times"/>
                  <a:cs typeface="Times"/>
                </a:rPr>
                <a:t>, 3966 (2000)</a:t>
              </a:r>
              <a:r>
                <a:rPr lang="hu-HU" altLang="zh-CN" dirty="0" smtClean="0">
                  <a:latin typeface="Times"/>
                  <a:cs typeface="Times"/>
                </a:rPr>
                <a:t>. </a:t>
              </a:r>
              <a:r>
                <a:rPr lang="hu-HU" altLang="zh-CN" i="1" dirty="0" smtClean="0">
                  <a:solidFill>
                    <a:srgbClr val="FF0000"/>
                  </a:solidFill>
                  <a:latin typeface="Times"/>
                  <a:cs typeface="Times"/>
                </a:rPr>
                <a:t>&gt; 7000 citations</a:t>
              </a:r>
              <a:endParaRPr lang="zh-CN" altLang="en-US" i="1" dirty="0">
                <a:solidFill>
                  <a:srgbClr val="FF0000"/>
                </a:solidFill>
                <a:latin typeface="Times"/>
                <a:cs typeface="Times"/>
              </a:endParaRPr>
            </a:p>
          </p:txBody>
        </p:sp>
        <p:sp>
          <p:nvSpPr>
            <p:cNvPr id="10" name="文本框 9"/>
            <p:cNvSpPr txBox="1"/>
            <p:nvPr/>
          </p:nvSpPr>
          <p:spPr>
            <a:xfrm>
              <a:off x="3543513" y="2304947"/>
              <a:ext cx="612217" cy="400110"/>
            </a:xfrm>
            <a:prstGeom prst="rect">
              <a:avLst/>
            </a:prstGeom>
            <a:noFill/>
          </p:spPr>
          <p:txBody>
            <a:bodyPr wrap="none" rtlCol="0">
              <a:spAutoFit/>
            </a:bodyPr>
            <a:lstStyle/>
            <a:p>
              <a:r>
                <a:rPr kumimoji="1" lang="en-US" altLang="zh-CN" sz="2000" b="1" dirty="0" smtClean="0">
                  <a:solidFill>
                    <a:srgbClr val="CAF278"/>
                  </a:solidFill>
                  <a:latin typeface="Times"/>
                  <a:cs typeface="Times"/>
                </a:rPr>
                <a:t>FIB</a:t>
              </a:r>
              <a:endParaRPr kumimoji="1" lang="zh-CN" altLang="en-US" sz="2000" b="1" dirty="0">
                <a:solidFill>
                  <a:srgbClr val="CAF278"/>
                </a:solidFill>
                <a:latin typeface="Times"/>
                <a:cs typeface="Times"/>
              </a:endParaRPr>
            </a:p>
          </p:txBody>
        </p:sp>
        <p:sp>
          <p:nvSpPr>
            <p:cNvPr id="11" name="文本框 10"/>
            <p:cNvSpPr txBox="1"/>
            <p:nvPr/>
          </p:nvSpPr>
          <p:spPr>
            <a:xfrm>
              <a:off x="2945420" y="3550540"/>
              <a:ext cx="1267820" cy="400110"/>
            </a:xfrm>
            <a:prstGeom prst="rect">
              <a:avLst/>
            </a:prstGeom>
            <a:noFill/>
          </p:spPr>
          <p:txBody>
            <a:bodyPr wrap="none" rtlCol="0">
              <a:spAutoFit/>
            </a:bodyPr>
            <a:lstStyle/>
            <a:p>
              <a:r>
                <a:rPr kumimoji="1" lang="en-US" altLang="zh-CN" sz="2000" b="1" dirty="0" err="1" smtClean="0">
                  <a:solidFill>
                    <a:srgbClr val="CAF278"/>
                  </a:solidFill>
                  <a:latin typeface="Times"/>
                  <a:cs typeface="Times"/>
                </a:rPr>
                <a:t>Superlens</a:t>
              </a:r>
              <a:endParaRPr kumimoji="1" lang="zh-CN" altLang="en-US" sz="2000" b="1" dirty="0">
                <a:solidFill>
                  <a:srgbClr val="CAF278"/>
                </a:solidFill>
                <a:latin typeface="Times"/>
                <a:cs typeface="Times"/>
              </a:endParaRPr>
            </a:p>
          </p:txBody>
        </p:sp>
        <p:sp>
          <p:nvSpPr>
            <p:cNvPr id="13" name="文本框 12"/>
            <p:cNvSpPr txBox="1"/>
            <p:nvPr/>
          </p:nvSpPr>
          <p:spPr>
            <a:xfrm>
              <a:off x="2854515" y="4801149"/>
              <a:ext cx="1419855" cy="400110"/>
            </a:xfrm>
            <a:prstGeom prst="rect">
              <a:avLst/>
            </a:prstGeom>
            <a:noFill/>
          </p:spPr>
          <p:txBody>
            <a:bodyPr wrap="none" rtlCol="0">
              <a:spAutoFit/>
            </a:bodyPr>
            <a:lstStyle/>
            <a:p>
              <a:r>
                <a:rPr kumimoji="1" lang="en-US" altLang="zh-CN" sz="2000" b="1" dirty="0" smtClean="0">
                  <a:solidFill>
                    <a:srgbClr val="CAF278"/>
                  </a:solidFill>
                  <a:latin typeface="Times"/>
                  <a:cs typeface="Times"/>
                </a:rPr>
                <a:t>Traditional</a:t>
              </a:r>
              <a:endParaRPr kumimoji="1" lang="zh-CN" altLang="en-US" sz="2000" b="1" dirty="0">
                <a:solidFill>
                  <a:srgbClr val="CAF278"/>
                </a:solidFill>
                <a:latin typeface="Times"/>
                <a:cs typeface="Times"/>
              </a:endParaRPr>
            </a:p>
          </p:txBody>
        </p:sp>
      </p:grpSp>
      <p:sp>
        <p:nvSpPr>
          <p:cNvPr id="16" name="文本框 15"/>
          <p:cNvSpPr txBox="1"/>
          <p:nvPr/>
        </p:nvSpPr>
        <p:spPr>
          <a:xfrm>
            <a:off x="5368182" y="3550540"/>
            <a:ext cx="1317413" cy="707886"/>
          </a:xfrm>
          <a:prstGeom prst="rect">
            <a:avLst/>
          </a:prstGeom>
          <a:noFill/>
        </p:spPr>
        <p:txBody>
          <a:bodyPr wrap="none" rtlCol="0">
            <a:spAutoFit/>
          </a:bodyPr>
          <a:lstStyle/>
          <a:p>
            <a:r>
              <a:rPr kumimoji="1" lang="en-US" altLang="zh-CN" sz="2000" dirty="0" smtClean="0">
                <a:latin typeface="Times"/>
                <a:cs typeface="Times"/>
              </a:rPr>
              <a:t>~ 4 times</a:t>
            </a:r>
          </a:p>
          <a:p>
            <a:r>
              <a:rPr kumimoji="1" lang="en-US" altLang="zh-CN" sz="2000" dirty="0" smtClean="0">
                <a:latin typeface="Times"/>
                <a:cs typeface="Times"/>
              </a:rPr>
              <a:t> promotion</a:t>
            </a:r>
            <a:endParaRPr kumimoji="1" lang="zh-CN" altLang="en-US" sz="2000" dirty="0">
              <a:latin typeface="Times"/>
              <a:cs typeface="Times"/>
            </a:endParaRPr>
          </a:p>
        </p:txBody>
      </p:sp>
      <p:sp>
        <p:nvSpPr>
          <p:cNvPr id="17" name="操作按钮: 帮助 16">
            <a:hlinkClick r:id="" action="ppaction://noaction" highlightClick="1"/>
          </p:cNvPr>
          <p:cNvSpPr/>
          <p:nvPr/>
        </p:nvSpPr>
        <p:spPr>
          <a:xfrm>
            <a:off x="8268282" y="566472"/>
            <a:ext cx="497766" cy="497766"/>
          </a:xfrm>
          <a:prstGeom prst="actionButtonHelp">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6749649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值">
  <a:themeElements>
    <a:clrScheme name="奥斯汀">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中值">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值">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中值.thmx</Template>
  <TotalTime>965</TotalTime>
  <Words>2232</Words>
  <Application>Microsoft Office PowerPoint</Application>
  <PresentationFormat>全屏显示(4:3)</PresentationFormat>
  <Paragraphs>299</Paragraphs>
  <Slides>29</Slides>
  <Notes>19</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29</vt:i4>
      </vt:variant>
    </vt:vector>
  </HeadingPairs>
  <TitlesOfParts>
    <vt:vector size="43" baseType="lpstr">
      <vt:lpstr>仿宋</vt:lpstr>
      <vt:lpstr>华文仿宋</vt:lpstr>
      <vt:lpstr>宋体</vt:lpstr>
      <vt:lpstr>幼圆</vt:lpstr>
      <vt:lpstr>Arial</vt:lpstr>
      <vt:lpstr>Calibri</vt:lpstr>
      <vt:lpstr>Century Gothic</vt:lpstr>
      <vt:lpstr>Times</vt:lpstr>
      <vt:lpstr>Times New Roman</vt:lpstr>
      <vt:lpstr>Tw Cen MT</vt:lpstr>
      <vt:lpstr>Wingdings</vt:lpstr>
      <vt:lpstr>Wingdings 2</vt:lpstr>
      <vt:lpstr>中值</vt:lpstr>
      <vt:lpstr>公式</vt:lpstr>
      <vt:lpstr>PLASMONICS Merging photonics and electronics At nanoscale / low dimension</vt:lpstr>
      <vt:lpstr>Outline</vt:lpstr>
      <vt:lpstr>Revival of Plasmoncis</vt:lpstr>
      <vt:lpstr>Plasmonic Chips</vt:lpstr>
      <vt:lpstr>Plasmonic Couplers</vt:lpstr>
      <vt:lpstr>Subwavelength Localization</vt:lpstr>
      <vt:lpstr>Transmission Enhancement</vt:lpstr>
      <vt:lpstr>Angular confinement of transmitted light</vt:lpstr>
      <vt:lpstr>Plasmonic Nanolithography – “Superlens”</vt:lpstr>
      <vt:lpstr>Plasmon Enhanced Light Sources</vt:lpstr>
      <vt:lpstr>Plasmon Enhanced Light Sources</vt:lpstr>
      <vt:lpstr>Outline</vt:lpstr>
      <vt:lpstr>Background</vt:lpstr>
      <vt:lpstr>Background</vt:lpstr>
      <vt:lpstr>Plasmonics for Enhanced Photovoltaics</vt:lpstr>
      <vt:lpstr>Light Scattering Using Particle Plasmons</vt:lpstr>
      <vt:lpstr>Light Concentration Using Particle Plasmons</vt:lpstr>
      <vt:lpstr>Light Trapping Using SPP</vt:lpstr>
      <vt:lpstr>Outline</vt:lpstr>
      <vt:lpstr>Pauli Blocking in Graphene</vt:lpstr>
      <vt:lpstr>Intrinsic Graphene Plasmons</vt:lpstr>
      <vt:lpstr>Massless Dirac Fermion (MDF)</vt:lpstr>
      <vt:lpstr>2D plasmons</vt:lpstr>
      <vt:lpstr>Graphene based plasmon App 1</vt:lpstr>
      <vt:lpstr>App 1.1 – Graphene for Surface Enhanced Raman Spectroscopy</vt:lpstr>
      <vt:lpstr>App2 – photovoltage enhancement</vt:lpstr>
      <vt:lpstr>PowerPoint 演示文稿</vt:lpstr>
      <vt:lpstr>Graphene-based plasmonic hybrid devices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Colin Chen</dc:creator>
  <cp:lastModifiedBy>stevendai</cp:lastModifiedBy>
  <cp:revision>371</cp:revision>
  <dcterms:created xsi:type="dcterms:W3CDTF">2013-11-13T00:36:45Z</dcterms:created>
  <dcterms:modified xsi:type="dcterms:W3CDTF">2013-11-19T11:09:11Z</dcterms:modified>
</cp:coreProperties>
</file>